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48"/>
  </p:notesMasterIdLst>
  <p:sldIdLst>
    <p:sldId id="256" r:id="rId3"/>
    <p:sldId id="414" r:id="rId4"/>
    <p:sldId id="418" r:id="rId5"/>
    <p:sldId id="552" r:id="rId6"/>
    <p:sldId id="688" r:id="rId7"/>
    <p:sldId id="730" r:id="rId8"/>
    <p:sldId id="689" r:id="rId9"/>
    <p:sldId id="701" r:id="rId10"/>
    <p:sldId id="699" r:id="rId11"/>
    <p:sldId id="707" r:id="rId12"/>
    <p:sldId id="709" r:id="rId13"/>
    <p:sldId id="715" r:id="rId14"/>
    <p:sldId id="691" r:id="rId15"/>
    <p:sldId id="710" r:id="rId16"/>
    <p:sldId id="716" r:id="rId17"/>
    <p:sldId id="712" r:id="rId18"/>
    <p:sldId id="728" r:id="rId19"/>
    <p:sldId id="720" r:id="rId20"/>
    <p:sldId id="727" r:id="rId21"/>
    <p:sldId id="723" r:id="rId22"/>
    <p:sldId id="725" r:id="rId23"/>
    <p:sldId id="726" r:id="rId24"/>
    <p:sldId id="729" r:id="rId25"/>
    <p:sldId id="714" r:id="rId26"/>
    <p:sldId id="692" r:id="rId27"/>
    <p:sldId id="731" r:id="rId28"/>
    <p:sldId id="739" r:id="rId29"/>
    <p:sldId id="740" r:id="rId30"/>
    <p:sldId id="741" r:id="rId31"/>
    <p:sldId id="742" r:id="rId32"/>
    <p:sldId id="743" r:id="rId33"/>
    <p:sldId id="738" r:id="rId34"/>
    <p:sldId id="693" r:id="rId35"/>
    <p:sldId id="744" r:id="rId36"/>
    <p:sldId id="746" r:id="rId37"/>
    <p:sldId id="745" r:id="rId38"/>
    <p:sldId id="747" r:id="rId39"/>
    <p:sldId id="748" r:id="rId40"/>
    <p:sldId id="749" r:id="rId41"/>
    <p:sldId id="750" r:id="rId42"/>
    <p:sldId id="754" r:id="rId43"/>
    <p:sldId id="755" r:id="rId44"/>
    <p:sldId id="752" r:id="rId45"/>
    <p:sldId id="756" r:id="rId46"/>
    <p:sldId id="681" r:id="rId47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B2F7F0DB-3DA7-4D45-8F1A-94D2BD2B36D0}">
          <p14:sldIdLst>
            <p14:sldId id="256"/>
          </p14:sldIdLst>
        </p14:section>
        <p14:section name="Introduction" id="{12A16B9D-CEEC-E04A-8E35-BD3114B4D2DC}">
          <p14:sldIdLst>
            <p14:sldId id="414"/>
            <p14:sldId id="418"/>
            <p14:sldId id="552"/>
            <p14:sldId id="688"/>
            <p14:sldId id="730"/>
            <p14:sldId id="689"/>
          </p14:sldIdLst>
        </p14:section>
        <p14:section name="FITS Input/Output" id="{7CD814E4-549C-D543-BEDD-851038357183}">
          <p14:sldIdLst>
            <p14:sldId id="701"/>
            <p14:sldId id="699"/>
            <p14:sldId id="707"/>
            <p14:sldId id="709"/>
            <p14:sldId id="715"/>
          </p14:sldIdLst>
        </p14:section>
        <p14:section name="Image Display" id="{2C731B66-C0AF-B04A-B6A7-3EB00970F946}">
          <p14:sldIdLst>
            <p14:sldId id="691"/>
            <p14:sldId id="710"/>
            <p14:sldId id="716"/>
            <p14:sldId id="712"/>
            <p14:sldId id="728"/>
            <p14:sldId id="720"/>
            <p14:sldId id="727"/>
            <p14:sldId id="723"/>
            <p14:sldId id="725"/>
            <p14:sldId id="726"/>
            <p14:sldId id="729"/>
            <p14:sldId id="714"/>
          </p14:sldIdLst>
        </p14:section>
        <p14:section name="imexam" id="{09A6C4D5-4F89-5240-B0FB-2D1D63828423}">
          <p14:sldIdLst>
            <p14:sldId id="692"/>
            <p14:sldId id="731"/>
            <p14:sldId id="739"/>
            <p14:sldId id="740"/>
            <p14:sldId id="741"/>
            <p14:sldId id="742"/>
            <p14:sldId id="743"/>
            <p14:sldId id="738"/>
          </p14:sldIdLst>
        </p14:section>
        <p14:section name="photutils" id="{74ADE1CF-33FC-A746-9062-5B5E1E284461}">
          <p14:sldIdLst>
            <p14:sldId id="693"/>
            <p14:sldId id="744"/>
            <p14:sldId id="746"/>
            <p14:sldId id="745"/>
            <p14:sldId id="747"/>
            <p14:sldId id="748"/>
            <p14:sldId id="749"/>
            <p14:sldId id="750"/>
            <p14:sldId id="754"/>
            <p14:sldId id="755"/>
            <p14:sldId id="752"/>
          </p14:sldIdLst>
        </p14:section>
        <p14:section name="Getting Help" id="{E0F687F0-C020-F34A-933D-C2D02A83957A}">
          <p14:sldIdLst>
            <p14:sldId id="756"/>
          </p14:sldIdLst>
        </p14:section>
        <p14:section name="Questions" id="{FFF68516-8DB7-154D-B550-8EA0E3F0CB92}">
          <p14:sldIdLst>
            <p14:sldId id="6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AA22FF"/>
    <a:srgbClr val="BA2121"/>
    <a:srgbClr val="EF60FF"/>
    <a:srgbClr val="00BB00"/>
    <a:srgbClr val="4B8BBE"/>
    <a:srgbClr val="00F200"/>
    <a:srgbClr val="FE8700"/>
    <a:srgbClr val="088000"/>
    <a:srgbClr val="FF05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9"/>
    <p:restoredTop sz="80493"/>
  </p:normalViewPr>
  <p:slideViewPr>
    <p:cSldViewPr>
      <p:cViewPr varScale="1">
        <p:scale>
          <a:sx n="98" d="100"/>
          <a:sy n="98" d="100"/>
        </p:scale>
        <p:origin x="95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fld id="{ED256CEE-6FBF-AD4F-9892-02D3726E07A8}" type="datetimeFigureOut">
              <a:rPr lang="pt-BR"/>
              <a:pPr>
                <a:defRPr/>
              </a:pPr>
              <a:t>05/08/2019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583362D-8292-0F40-9B1D-5B620D4552E6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5923473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0580516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12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654483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13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773522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14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2955339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15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007226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16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7260121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17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593326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18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1728807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19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270741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20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1248223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21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945857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4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444661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22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87019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23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2574393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24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738645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25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6301897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26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4944610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27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8098708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28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666033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29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7619792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30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3678787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31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800737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5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2695233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32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1445087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33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9473491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34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1715683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35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0115938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36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41791028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37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8408353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38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7907642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39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42253936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40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2270403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41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044170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6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3143893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42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6152838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43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6867339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44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711878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7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287523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8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4233063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9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3654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10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2015401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3362D-8292-0F40-9B1D-5B620D4552E6}" type="slidenum">
              <a:rPr lang="pt-BR" altLang="x-none" smtClean="0"/>
              <a:pPr/>
              <a:t>11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3197202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1600" y="368716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743200" y="5157192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29522076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793270-10B6-8E40-88AE-1AAAA8EDAF9D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171013157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350168" y="6597352"/>
            <a:ext cx="2133600" cy="21256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5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975475" y="6597352"/>
            <a:ext cx="2133600" cy="215628"/>
          </a:xfrm>
        </p:spPr>
        <p:txBody>
          <a:bodyPr/>
          <a:lstStyle>
            <a:lvl1pPr>
              <a:defRPr/>
            </a:lvl1pPr>
          </a:lstStyle>
          <a:p>
            <a:fld id="{0ACDAA0B-38DC-8943-9C5D-D77398DF067C}" type="slidenum">
              <a:rPr lang="pt-BR" altLang="x-none"/>
              <a:pPr/>
              <a:t>‹#›</a:t>
            </a:fld>
            <a:endParaRPr lang="pt-BR" altLang="x-none"/>
          </a:p>
        </p:txBody>
      </p:sp>
    </p:spTree>
    <p:extLst>
      <p:ext uri="{BB962C8B-B14F-4D97-AF65-F5344CB8AC3E}">
        <p14:creationId xmlns:p14="http://schemas.microsoft.com/office/powerpoint/2010/main" val="40148377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 userDrawn="1"/>
        </p:nvSpPr>
        <p:spPr>
          <a:xfrm>
            <a:off x="0" y="0"/>
            <a:ext cx="9144000" cy="688498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1028" name="Picture 6" descr="D:\Dropbox\Pos-Doutorado\Talks\Python Bootcamp\Figures\Python Bootcamp - Bottom Snak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2" t="8514"/>
          <a:stretch>
            <a:fillRect/>
          </a:stretch>
        </p:blipFill>
        <p:spPr bwMode="auto">
          <a:xfrm>
            <a:off x="0" y="0"/>
            <a:ext cx="7256463" cy="493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684106-ABDD-DA45-B3CB-D6ABEC46231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1" b="98745" l="7504" r="917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5319" y="-58738"/>
            <a:ext cx="8547100" cy="5054600"/>
          </a:xfrm>
          <a:prstGeom prst="rect">
            <a:avLst/>
          </a:prstGeom>
        </p:spPr>
      </p:pic>
      <p:sp>
        <p:nvSpPr>
          <p:cNvPr id="7" name="Retângulo 7">
            <a:extLst>
              <a:ext uri="{FF2B5EF4-FFF2-40B4-BE49-F238E27FC236}">
                <a16:creationId xmlns:a16="http://schemas.microsoft.com/office/drawing/2014/main" id="{32A1D663-A52B-DF48-B7FB-D35A229A4B6E}"/>
              </a:ext>
            </a:extLst>
          </p:cNvPr>
          <p:cNvSpPr/>
          <p:nvPr userDrawn="1"/>
        </p:nvSpPr>
        <p:spPr>
          <a:xfrm>
            <a:off x="14099" y="0"/>
            <a:ext cx="9144000" cy="5373215"/>
          </a:xfrm>
          <a:prstGeom prst="rect">
            <a:avLst/>
          </a:prstGeom>
          <a:gradFill>
            <a:gsLst>
              <a:gs pos="23000">
                <a:schemeClr val="bg1">
                  <a:alpha val="0"/>
                </a:schemeClr>
              </a:gs>
              <a:gs pos="72000">
                <a:schemeClr val="bg1">
                  <a:alpha val="75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1E1972-BE8C-424D-8BB2-C00315BDB6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255" b="98871" l="7727" r="92348">
                        <a14:foregroundMark x1="51783" y1="87202" x2="51783" y2="87202"/>
                        <a14:foregroundMark x1="77935" y1="93225" x2="77935" y2="93225"/>
                        <a14:backgroundMark x1="20357" y1="28231" x2="20357" y2="28231"/>
                        <a14:backgroundMark x1="50000" y1="34504" x2="50000" y2="34504"/>
                        <a14:backgroundMark x1="34844" y1="50565" x2="34844" y2="50565"/>
                        <a14:backgroundMark x1="36256" y1="58846" x2="36256" y2="58846"/>
                        <a14:backgroundMark x1="42273" y1="59473" x2="42273" y2="59473"/>
                        <a14:backgroundMark x1="55498" y1="60351" x2="55498" y2="60351"/>
                        <a14:backgroundMark x1="21025" y1="49686" x2="21025" y2="49686"/>
                        <a14:backgroundMark x1="12110" y1="61857" x2="12110" y2="61857"/>
                        <a14:backgroundMark x1="34844" y1="26474" x2="34844" y2="26474"/>
                        <a14:backgroundMark x1="42645" y1="11167" x2="42645" y2="11167"/>
                        <a14:backgroundMark x1="61887" y1="7779" x2="61887" y2="7779"/>
                        <a14:backgroundMark x1="84547" y1="8657" x2="84547" y2="8657"/>
                        <a14:backgroundMark x1="89525" y1="14178" x2="89525" y2="14178"/>
                        <a14:backgroundMark x1="28232" y1="8783" x2="28232" y2="8783"/>
                        <a14:backgroundMark x1="10327" y1="6650" x2="10327" y2="6650"/>
                        <a14:backgroundMark x1="7132" y1="1882" x2="8024" y2="4141"/>
                        <a14:backgroundMark x1="8024" y1="3890" x2="17905" y2="29235"/>
                        <a14:backgroundMark x1="19242" y1="30991" x2="13744" y2="51192"/>
                        <a14:backgroundMark x1="11441" y1="60477" x2="20134" y2="43538"/>
                        <a14:backgroundMark x1="19465" y1="57465" x2="13076" y2="68507"/>
                        <a14:backgroundMark x1="12184" y1="73902" x2="9658" y2="83940"/>
                        <a14:backgroundMark x1="9658" y1="83814" x2="7875" y2="97114"/>
                        <a14:backgroundMark x1="18574" y1="63488" x2="22511" y2="61606"/>
                        <a14:backgroundMark x1="22660" y1="61104" x2="36181" y2="60979"/>
                        <a14:backgroundMark x1="35884" y1="61104" x2="52080" y2="60979"/>
                        <a14:backgroundMark x1="52080" y1="60728" x2="64042" y2="61355"/>
                        <a14:backgroundMark x1="38559" y1="57967" x2="35364" y2="56587"/>
                        <a14:backgroundMark x1="37519" y1="57967" x2="37444" y2="36386"/>
                        <a14:backgroundMark x1="37519" y1="37641" x2="37667" y2="24592"/>
                        <a14:backgroundMark x1="36924" y1="26851" x2="17459" y2="42033"/>
                        <a14:backgroundMark x1="38039" y1="29987" x2="43685" y2="12296"/>
                        <a14:backgroundMark x1="41902" y1="20201" x2="50520" y2="12422"/>
                        <a14:backgroundMark x1="49034" y1="13802" x2="61367" y2="6901"/>
                        <a14:backgroundMark x1="60624" y1="9410" x2="73700" y2="7277"/>
                        <a14:backgroundMark x1="71545" y1="8783" x2="82987" y2="10916"/>
                        <a14:backgroundMark x1="80832" y1="11794" x2="89747" y2="16186"/>
                        <a14:backgroundMark x1="48663" y1="29486" x2="53343" y2="33752"/>
                        <a14:backgroundMark x1="54086" y1="36010" x2="50000" y2="42785"/>
                        <a14:backgroundMark x1="49257" y1="42409" x2="49257" y2="424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471" b="2072"/>
          <a:stretch/>
        </p:blipFill>
        <p:spPr>
          <a:xfrm>
            <a:off x="2148890" y="2529738"/>
            <a:ext cx="7009209" cy="4387000"/>
          </a:xfrm>
          <a:prstGeom prst="rect">
            <a:avLst/>
          </a:prstGeom>
        </p:spPr>
      </p:pic>
      <p:pic>
        <p:nvPicPr>
          <p:cNvPr id="1029" name="Picture 5" descr="D:\Dropbox\Pos-Doutorado\Talks\Python Bootcamp\Figures\Python Bootcamp - Medal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96838"/>
            <a:ext cx="2016125" cy="201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ight Triangle 9">
            <a:extLst>
              <a:ext uri="{FF2B5EF4-FFF2-40B4-BE49-F238E27FC236}">
                <a16:creationId xmlns:a16="http://schemas.microsoft.com/office/drawing/2014/main" id="{09921ABB-5C0E-A544-9284-73062B10081E}"/>
              </a:ext>
            </a:extLst>
          </p:cNvPr>
          <p:cNvSpPr/>
          <p:nvPr userDrawn="1"/>
        </p:nvSpPr>
        <p:spPr>
          <a:xfrm rot="16200000">
            <a:off x="1887870" y="-367591"/>
            <a:ext cx="6728099" cy="7840558"/>
          </a:xfrm>
          <a:prstGeom prst="rtTriangle">
            <a:avLst/>
          </a:prstGeom>
          <a:gradFill>
            <a:gsLst>
              <a:gs pos="18000">
                <a:schemeClr val="bg1">
                  <a:alpha val="0"/>
                </a:schemeClr>
              </a:gs>
              <a:gs pos="64000">
                <a:schemeClr val="bg1">
                  <a:alpha val="75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755650" y="4941888"/>
            <a:ext cx="822960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x-none" dirty="0"/>
              <a:t>Clique para editar o estilo do título mestre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</p:sldLayoutIdLst>
  <p:transition>
    <p:fade/>
  </p:transition>
  <p:hf hdr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Lato" pitchFamily="34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ato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Lato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Lato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Lato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Lato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Lat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riangle 15">
            <a:extLst>
              <a:ext uri="{FF2B5EF4-FFF2-40B4-BE49-F238E27FC236}">
                <a16:creationId xmlns:a16="http://schemas.microsoft.com/office/drawing/2014/main" id="{06B50104-CF63-A542-B778-3E2401605323}"/>
              </a:ext>
            </a:extLst>
          </p:cNvPr>
          <p:cNvSpPr/>
          <p:nvPr userDrawn="1"/>
        </p:nvSpPr>
        <p:spPr>
          <a:xfrm rot="10800000" flipH="1">
            <a:off x="116353" y="-2726"/>
            <a:ext cx="9002986" cy="414337"/>
          </a:xfrm>
          <a:prstGeom prst="triangle">
            <a:avLst>
              <a:gd name="adj" fmla="val 100000"/>
            </a:avLst>
          </a:prstGeom>
          <a:solidFill>
            <a:srgbClr val="4B8BBE">
              <a:alpha val="29804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721363-EE67-3F41-91FB-A8D4A3CF65F2}"/>
              </a:ext>
            </a:extLst>
          </p:cNvPr>
          <p:cNvGrpSpPr/>
          <p:nvPr userDrawn="1"/>
        </p:nvGrpSpPr>
        <p:grpSpPr>
          <a:xfrm>
            <a:off x="-33337" y="6501497"/>
            <a:ext cx="9069831" cy="356504"/>
            <a:chOff x="-33337" y="6501497"/>
            <a:chExt cx="9069831" cy="356504"/>
          </a:xfrm>
          <a:effectLst/>
        </p:grpSpPr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F1267C66-5EBF-7D4B-8FF1-9FFB1EB197E5}"/>
                </a:ext>
              </a:extLst>
            </p:cNvPr>
            <p:cNvSpPr/>
            <p:nvPr userDrawn="1"/>
          </p:nvSpPr>
          <p:spPr>
            <a:xfrm flipH="1">
              <a:off x="4662015" y="6501501"/>
              <a:ext cx="4374479" cy="356499"/>
            </a:xfrm>
            <a:prstGeom prst="triangle">
              <a:avLst>
                <a:gd name="adj" fmla="val 100000"/>
              </a:avLst>
            </a:prstGeom>
            <a:solidFill>
              <a:srgbClr val="FFF2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7008C799-2798-4747-B53F-9A57B8BB38E5}"/>
                </a:ext>
              </a:extLst>
            </p:cNvPr>
            <p:cNvSpPr/>
            <p:nvPr userDrawn="1"/>
          </p:nvSpPr>
          <p:spPr>
            <a:xfrm>
              <a:off x="-33337" y="6501497"/>
              <a:ext cx="4695361" cy="356504"/>
            </a:xfrm>
            <a:prstGeom prst="triangle">
              <a:avLst>
                <a:gd name="adj" fmla="val 100000"/>
              </a:avLst>
            </a:prstGeom>
            <a:solidFill>
              <a:srgbClr val="FFF2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riangle 10">
            <a:extLst>
              <a:ext uri="{FF2B5EF4-FFF2-40B4-BE49-F238E27FC236}">
                <a16:creationId xmlns:a16="http://schemas.microsoft.com/office/drawing/2014/main" id="{5B53AC4E-1164-D14A-BFED-BFD74CEA00D5}"/>
              </a:ext>
            </a:extLst>
          </p:cNvPr>
          <p:cNvSpPr/>
          <p:nvPr userDrawn="1"/>
        </p:nvSpPr>
        <p:spPr>
          <a:xfrm flipH="1">
            <a:off x="-4155" y="6500639"/>
            <a:ext cx="3635897" cy="360362"/>
          </a:xfrm>
          <a:prstGeom prst="triangle">
            <a:avLst>
              <a:gd name="adj" fmla="val 100000"/>
            </a:avLst>
          </a:prstGeom>
          <a:solidFill>
            <a:srgbClr val="FFE87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CE8AEC86-3E33-D24C-AEFE-E36480D869FA}"/>
              </a:ext>
            </a:extLst>
          </p:cNvPr>
          <p:cNvSpPr/>
          <p:nvPr userDrawn="1"/>
        </p:nvSpPr>
        <p:spPr>
          <a:xfrm>
            <a:off x="5580112" y="6510339"/>
            <a:ext cx="3562298" cy="347661"/>
          </a:xfrm>
          <a:prstGeom prst="triangle">
            <a:avLst>
              <a:gd name="adj" fmla="val 100000"/>
            </a:avLst>
          </a:prstGeom>
          <a:solidFill>
            <a:srgbClr val="FFD43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278160" y="652462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Lato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975475" y="6519863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262626"/>
                </a:solidFill>
                <a:latin typeface="Lato" charset="0"/>
              </a:defRPr>
            </a:lvl1pPr>
          </a:lstStyle>
          <a:p>
            <a:fld id="{A8FFE6F4-ED07-AB46-86E1-C69CC1981CE9}" type="slidenum">
              <a:rPr lang="pt-BR" altLang="x-none"/>
              <a:pPr/>
              <a:t>‹#›</a:t>
            </a:fld>
            <a:endParaRPr lang="pt-BR" altLang="x-non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70046" y="65315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Lato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E01E0CCE-D127-F942-A2F3-89ADD4A32EAD}"/>
              </a:ext>
            </a:extLst>
          </p:cNvPr>
          <p:cNvSpPr/>
          <p:nvPr userDrawn="1"/>
        </p:nvSpPr>
        <p:spPr>
          <a:xfrm flipH="1" flipV="1">
            <a:off x="0" y="-2727"/>
            <a:ext cx="6469062" cy="414337"/>
          </a:xfrm>
          <a:prstGeom prst="triangle">
            <a:avLst>
              <a:gd name="adj" fmla="val 100000"/>
            </a:avLst>
          </a:prstGeom>
          <a:solidFill>
            <a:srgbClr val="30699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9D7109A7-594D-DE48-AE9D-21DF066CA411}"/>
              </a:ext>
            </a:extLst>
          </p:cNvPr>
          <p:cNvSpPr/>
          <p:nvPr userDrawn="1"/>
        </p:nvSpPr>
        <p:spPr>
          <a:xfrm rot="5400000" flipH="1" flipV="1">
            <a:off x="8093984" y="643236"/>
            <a:ext cx="1700808" cy="414337"/>
          </a:xfrm>
          <a:prstGeom prst="triangle">
            <a:avLst>
              <a:gd name="adj" fmla="val 100000"/>
            </a:avLst>
          </a:prstGeom>
          <a:solidFill>
            <a:srgbClr val="4B8BBE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C00425C3-6F76-9645-86CE-D8435D0CC17B}"/>
              </a:ext>
            </a:extLst>
          </p:cNvPr>
          <p:cNvSpPr/>
          <p:nvPr userDrawn="1"/>
        </p:nvSpPr>
        <p:spPr>
          <a:xfrm rot="5400000">
            <a:off x="-755764" y="5746029"/>
            <a:ext cx="1863579" cy="360362"/>
          </a:xfrm>
          <a:prstGeom prst="triangle">
            <a:avLst>
              <a:gd name="adj" fmla="val 100000"/>
            </a:avLst>
          </a:prstGeom>
          <a:solidFill>
            <a:srgbClr val="FFD43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5" name="Picture 5" descr="D:\Dropbox\Pos-Doutorado\Talks\Python Bootcamp\Figures\Python Bootcamp - Medal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107950"/>
            <a:ext cx="115887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6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1258888" y="4048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x-none" dirty="0"/>
              <a:t>Clique para editar o estilo do título mestre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12" r:id="rId2"/>
  </p:sldLayoutIdLst>
  <p:transition>
    <p:fade/>
  </p:transition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imexam.readthedocs.io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imexam.readthedocs.io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imexam.readthedocs.io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mexam.readthedocs.io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imexam.readthedocs.io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1quint/Python-Tutorial-Series/blob/master/Presentations/PTS2019_Basics_I.pptx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b1quint/Python-Tutorial-Series/blob/master/Presentations/PTS2019_Basics_III.pptx" TargetMode="External"/><Relationship Id="rId4" Type="http://schemas.openxmlformats.org/officeDocument/2006/relationships/hyperlink" Target="https://github.com/b1quint/Python-Tutorial-Series/blob/master/Presentations/PTS2019_Basics_II.pptx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imexam.readthedocs.io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imexam.readthedocs.io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imexam.readthedocs.io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utils.readthedocs.io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utils.readthedocs.io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utils.readthedocs.io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utils.readthedocs.io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utils.readthedocs.io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utils.readthedocs.io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utils.readthedocs.io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1quint/Python-Tutorial-Series/blob/master/Presentations/PTS2019_DataVizualization_I.pptx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b1quint/Python-Tutorial-Series/raw/master/Presentations/PTS2019_DataVizualization_II.pptx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utils.readthedocs.io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utils.readthedocs.io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hyperlink" Target="https://photutils.readthedocs.io/en/stable/background.html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utils.readthedocs.io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photutils.readthedocs.io/en/stable/background.html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utils.readthedocs.io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s://photutils.readthedocs.io/en/stable/segmentation.html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stropy.org/" TargetMode="External"/><Relationship Id="rId3" Type="http://schemas.openxmlformats.org/officeDocument/2006/relationships/image" Target="../media/image23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astropy/astropy/issues" TargetMode="External"/><Relationship Id="rId5" Type="http://schemas.openxmlformats.org/officeDocument/2006/relationships/image" Target="../media/image24.tiff"/><Relationship Id="rId4" Type="http://schemas.openxmlformats.org/officeDocument/2006/relationships/hyperlink" Target="https://astropy.slack.com/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tropy.org/affiliated/index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tropy.org/affiliated/index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stropy.org/en/stable/io/fit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photutils.readthedocs.io/en/stable/" TargetMode="External"/><Relationship Id="rId5" Type="http://schemas.openxmlformats.org/officeDocument/2006/relationships/hyperlink" Target="https://imexam.readthedocs.io/en/latest/" TargetMode="External"/><Relationship Id="rId4" Type="http://schemas.openxmlformats.org/officeDocument/2006/relationships/hyperlink" Target="http://docs.astropy.org/en/stable/visualization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stropy.org/en/stable/io/fits/api/files.html#getdata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stropy.org/en/stable/io/fits/api/files.html#getheader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Título 1"/>
          <p:cNvSpPr>
            <a:spLocks noGrp="1"/>
          </p:cNvSpPr>
          <p:nvPr>
            <p:ph type="ctrTitle"/>
          </p:nvPr>
        </p:nvSpPr>
        <p:spPr>
          <a:xfrm>
            <a:off x="1336104" y="4282063"/>
            <a:ext cx="7772400" cy="1446550"/>
          </a:xfrm>
        </p:spPr>
        <p:txBody>
          <a:bodyPr>
            <a:spAutoFit/>
          </a:bodyPr>
          <a:lstStyle/>
          <a:p>
            <a:pPr eaLnBrk="1" hangingPunct="1"/>
            <a:r>
              <a:rPr lang="pt-BR" altLang="x-none" dirty="0">
                <a:latin typeface="Lato" charset="0"/>
              </a:rPr>
              <a:t>Python Tutorial Series 2019</a:t>
            </a:r>
            <a:br>
              <a:rPr lang="pt-BR" altLang="x-none" dirty="0">
                <a:latin typeface="Lato" charset="0"/>
              </a:rPr>
            </a:br>
            <a:r>
              <a:rPr lang="pt-BR" altLang="x-none" dirty="0" err="1">
                <a:latin typeface="Lato" charset="0"/>
              </a:rPr>
              <a:t>AstroPy</a:t>
            </a:r>
            <a:r>
              <a:rPr lang="pt-BR" altLang="x-none" dirty="0">
                <a:latin typeface="Lato" charset="0"/>
              </a:rPr>
              <a:t> </a:t>
            </a:r>
            <a:r>
              <a:rPr lang="pt-BR" altLang="x-none" sz="3600" dirty="0" err="1">
                <a:latin typeface="Lato" charset="0"/>
              </a:rPr>
              <a:t>Working</a:t>
            </a:r>
            <a:r>
              <a:rPr lang="pt-BR" altLang="x-none" sz="3600" dirty="0">
                <a:latin typeface="Lato" charset="0"/>
              </a:rPr>
              <a:t> </a:t>
            </a:r>
            <a:r>
              <a:rPr lang="pt-BR" altLang="x-none" sz="3600" dirty="0" err="1">
                <a:latin typeface="Lato" charset="0"/>
              </a:rPr>
              <a:t>with</a:t>
            </a:r>
            <a:r>
              <a:rPr lang="pt-BR" altLang="x-none" sz="3600" dirty="0">
                <a:latin typeface="Lato" charset="0"/>
              </a:rPr>
              <a:t> </a:t>
            </a:r>
            <a:r>
              <a:rPr lang="pt-BR" altLang="x-none" sz="3600" dirty="0" err="1">
                <a:latin typeface="Lato" charset="0"/>
              </a:rPr>
              <a:t>Images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91680" y="5276800"/>
            <a:ext cx="7416824" cy="1392560"/>
          </a:xfrm>
        </p:spPr>
        <p:txBody>
          <a:bodyPr anchor="b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Ph.D. Bruno C. </a:t>
            </a:r>
            <a:r>
              <a:rPr lang="pt-BR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Quint</a:t>
            </a: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- </a:t>
            </a:r>
            <a:r>
              <a:rPr lang="pt-B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bquint@gemini.edu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SUSD - GEMINI South, La Serena, Chile 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</a:t>
            </a:r>
            <a:r>
              <a:rPr lang="pt-BR" dirty="0" err="1"/>
              <a:t>AstroPy</a:t>
            </a:r>
            <a:r>
              <a:rPr lang="pt-BR" dirty="0"/>
              <a:t>: </a:t>
            </a:r>
            <a:r>
              <a:rPr lang="pt-BR" dirty="0" err="1"/>
              <a:t>Images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10</a:t>
            </a:fld>
            <a:endParaRPr lang="pt-BR" altLang="x-non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1FA135-379D-2D4E-BF3F-D53B9A0066CF}"/>
              </a:ext>
            </a:extLst>
          </p:cNvPr>
          <p:cNvSpPr/>
          <p:nvPr/>
        </p:nvSpPr>
        <p:spPr>
          <a:xfrm>
            <a:off x="179512" y="1772816"/>
            <a:ext cx="6480720" cy="2139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from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astropy.io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fits</a:t>
            </a:r>
            <a:endParaRPr lang="en-US" dirty="0">
              <a:solidFill>
                <a:srgbClr val="F2F2F2"/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fits.open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simple_image.fits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print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.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__class__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&lt;class '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astropy.io.fits.hdu.hdulist.HDUList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’&gt;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D4869A-DCF7-844B-A5B8-D480F6E0B87D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b="1" dirty="0">
                <a:latin typeface="Lato" charset="0"/>
              </a:rPr>
              <a:t>H</a:t>
            </a:r>
            <a:r>
              <a:rPr lang="pt-BR" altLang="x-none" sz="2800" dirty="0">
                <a:latin typeface="Lato" charset="0"/>
              </a:rPr>
              <a:t>eader </a:t>
            </a:r>
            <a:r>
              <a:rPr lang="pt-BR" altLang="x-none" sz="2800" b="1" dirty="0">
                <a:latin typeface="Lato" charset="0"/>
              </a:rPr>
              <a:t>D</a:t>
            </a:r>
            <a:r>
              <a:rPr lang="pt-BR" altLang="x-none" sz="2800" dirty="0">
                <a:latin typeface="Lato" charset="0"/>
              </a:rPr>
              <a:t>ata </a:t>
            </a:r>
            <a:r>
              <a:rPr lang="pt-BR" altLang="x-none" sz="2800" b="1" dirty="0">
                <a:latin typeface="Lato" charset="0"/>
              </a:rPr>
              <a:t>U</a:t>
            </a:r>
            <a:r>
              <a:rPr lang="pt-BR" altLang="x-none" sz="2800" dirty="0">
                <a:latin typeface="Lato" charset="0"/>
              </a:rPr>
              <a:t>nit </a:t>
            </a:r>
            <a:r>
              <a:rPr lang="pt-BR" altLang="x-none" sz="2800" b="1" dirty="0" err="1">
                <a:latin typeface="Lato" charset="0"/>
              </a:rPr>
              <a:t>L</a:t>
            </a:r>
            <a:r>
              <a:rPr lang="pt-BR" altLang="x-none" sz="2800" dirty="0" err="1">
                <a:latin typeface="Lato" charset="0"/>
              </a:rPr>
              <a:t>ists</a:t>
            </a:r>
            <a:endParaRPr lang="pt-BR" altLang="x-none" sz="2800" dirty="0">
              <a:latin typeface="Lato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8E30DFB-703E-BA40-AF1F-8FC934770897}"/>
              </a:ext>
            </a:extLst>
          </p:cNvPr>
          <p:cNvGrpSpPr/>
          <p:nvPr/>
        </p:nvGrpSpPr>
        <p:grpSpPr>
          <a:xfrm>
            <a:off x="1331640" y="4149080"/>
            <a:ext cx="6524813" cy="2166455"/>
            <a:chOff x="1359819" y="4365103"/>
            <a:chExt cx="6524813" cy="216645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1B8A63A-FB04-744A-ADE1-4B1C7D11756B}"/>
                </a:ext>
              </a:extLst>
            </p:cNvPr>
            <p:cNvSpPr/>
            <p:nvPr/>
          </p:nvSpPr>
          <p:spPr>
            <a:xfrm>
              <a:off x="1359819" y="4365103"/>
              <a:ext cx="6524813" cy="216645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Header Data Unit Lists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AD1946A-D987-914C-B064-BACA359456A9}"/>
                </a:ext>
              </a:extLst>
            </p:cNvPr>
            <p:cNvGrpSpPr/>
            <p:nvPr/>
          </p:nvGrpSpPr>
          <p:grpSpPr>
            <a:xfrm>
              <a:off x="1563694" y="4854181"/>
              <a:ext cx="6123389" cy="1527147"/>
              <a:chOff x="1563694" y="4854181"/>
              <a:chExt cx="6123389" cy="1527147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37BAF432-058C-0540-864C-A1188BCC9CB3}"/>
                  </a:ext>
                </a:extLst>
              </p:cNvPr>
              <p:cNvGrpSpPr/>
              <p:nvPr/>
            </p:nvGrpSpPr>
            <p:grpSpPr>
              <a:xfrm>
                <a:off x="5748542" y="4854182"/>
                <a:ext cx="1938541" cy="1527146"/>
                <a:chOff x="5748542" y="4854182"/>
                <a:chExt cx="1938541" cy="1527146"/>
              </a:xfrm>
            </p:grpSpPr>
            <p:sp>
              <p:nvSpPr>
                <p:cNvPr id="10" name="Rounded Rectangle 9">
                  <a:extLst>
                    <a:ext uri="{FF2B5EF4-FFF2-40B4-BE49-F238E27FC236}">
                      <a16:creationId xmlns:a16="http://schemas.microsoft.com/office/drawing/2014/main" id="{899E7F3B-4DCE-BA43-B11F-7ACD5C88E2A1}"/>
                    </a:ext>
                  </a:extLst>
                </p:cNvPr>
                <p:cNvSpPr/>
                <p:nvPr/>
              </p:nvSpPr>
              <p:spPr>
                <a:xfrm>
                  <a:off x="5748543" y="4854182"/>
                  <a:ext cx="1932213" cy="1527146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dirty="0"/>
                    <a:t>Table HDU</a:t>
                  </a:r>
                </a:p>
              </p:txBody>
            </p:sp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0E4C9833-8330-AC47-940F-E1F3967AE6D0}"/>
                    </a:ext>
                  </a:extLst>
                </p:cNvPr>
                <p:cNvSpPr/>
                <p:nvPr/>
              </p:nvSpPr>
              <p:spPr>
                <a:xfrm>
                  <a:off x="5748542" y="5371940"/>
                  <a:ext cx="1932213" cy="3024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Header</a:t>
                  </a:r>
                </a:p>
              </p:txBody>
            </p:sp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A9951BF7-9ED3-FD4B-81E8-CF891430AEC5}"/>
                    </a:ext>
                  </a:extLst>
                </p:cNvPr>
                <p:cNvSpPr/>
                <p:nvPr/>
              </p:nvSpPr>
              <p:spPr>
                <a:xfrm>
                  <a:off x="5754870" y="5790286"/>
                  <a:ext cx="1932213" cy="30301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Table</a:t>
                  </a: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0283CCC-3E70-9844-8EA4-604A5A8B0AC8}"/>
                  </a:ext>
                </a:extLst>
              </p:cNvPr>
              <p:cNvGrpSpPr/>
              <p:nvPr/>
            </p:nvGrpSpPr>
            <p:grpSpPr>
              <a:xfrm>
                <a:off x="3656119" y="4854181"/>
                <a:ext cx="1935376" cy="1527147"/>
                <a:chOff x="3656119" y="4854181"/>
                <a:chExt cx="1935376" cy="1527147"/>
              </a:xfrm>
            </p:grpSpPr>
            <p:sp>
              <p:nvSpPr>
                <p:cNvPr id="9" name="Rounded Rectangle 8">
                  <a:extLst>
                    <a:ext uri="{FF2B5EF4-FFF2-40B4-BE49-F238E27FC236}">
                      <a16:creationId xmlns:a16="http://schemas.microsoft.com/office/drawing/2014/main" id="{C0F269F4-011A-2F47-AABB-C0FCAF900887}"/>
                    </a:ext>
                  </a:extLst>
                </p:cNvPr>
                <p:cNvSpPr/>
                <p:nvPr/>
              </p:nvSpPr>
              <p:spPr>
                <a:xfrm>
                  <a:off x="3656119" y="4854181"/>
                  <a:ext cx="1932213" cy="1527147"/>
                </a:xfrm>
                <a:prstGeom prst="round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Image HDU</a:t>
                  </a:r>
                </a:p>
              </p:txBody>
            </p:sp>
            <p:sp>
              <p:nvSpPr>
                <p:cNvPr id="19" name="Rounded Rectangle 18">
                  <a:extLst>
                    <a:ext uri="{FF2B5EF4-FFF2-40B4-BE49-F238E27FC236}">
                      <a16:creationId xmlns:a16="http://schemas.microsoft.com/office/drawing/2014/main" id="{39C711D8-D6CE-364F-B503-8556E00A1D94}"/>
                    </a:ext>
                  </a:extLst>
                </p:cNvPr>
                <p:cNvSpPr/>
                <p:nvPr/>
              </p:nvSpPr>
              <p:spPr>
                <a:xfrm>
                  <a:off x="3656119" y="5371939"/>
                  <a:ext cx="1932213" cy="3024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Header</a:t>
                  </a:r>
                </a:p>
              </p:txBody>
            </p:sp>
            <p:sp>
              <p:nvSpPr>
                <p:cNvPr id="21" name="Rounded Rectangle 20">
                  <a:extLst>
                    <a:ext uri="{FF2B5EF4-FFF2-40B4-BE49-F238E27FC236}">
                      <a16:creationId xmlns:a16="http://schemas.microsoft.com/office/drawing/2014/main" id="{23F2B696-24F6-FA4D-9BD5-D39F99CBDB96}"/>
                    </a:ext>
                  </a:extLst>
                </p:cNvPr>
                <p:cNvSpPr/>
                <p:nvPr/>
              </p:nvSpPr>
              <p:spPr>
                <a:xfrm>
                  <a:off x="3659282" y="5811477"/>
                  <a:ext cx="1932213" cy="30301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Data</a:t>
                  </a: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5A29B68-8A14-D244-9CE9-9474583AE828}"/>
                  </a:ext>
                </a:extLst>
              </p:cNvPr>
              <p:cNvGrpSpPr/>
              <p:nvPr/>
            </p:nvGrpSpPr>
            <p:grpSpPr>
              <a:xfrm>
                <a:off x="1563694" y="4854182"/>
                <a:ext cx="1932215" cy="1527146"/>
                <a:chOff x="1563694" y="4854182"/>
                <a:chExt cx="1932215" cy="1527146"/>
              </a:xfrm>
            </p:grpSpPr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12B2E70F-7712-514A-9776-A3CD69DDF6B4}"/>
                    </a:ext>
                  </a:extLst>
                </p:cNvPr>
                <p:cNvSpPr/>
                <p:nvPr/>
              </p:nvSpPr>
              <p:spPr>
                <a:xfrm>
                  <a:off x="1563695" y="4854182"/>
                  <a:ext cx="1932213" cy="1527146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dirty="0"/>
                    <a:t>Primary HDU</a:t>
                  </a:r>
                </a:p>
              </p:txBody>
            </p:sp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8D4E8EA9-DE9C-7447-98F9-0D01A692B3D0}"/>
                    </a:ext>
                  </a:extLst>
                </p:cNvPr>
                <p:cNvSpPr/>
                <p:nvPr/>
              </p:nvSpPr>
              <p:spPr>
                <a:xfrm>
                  <a:off x="1563696" y="5371938"/>
                  <a:ext cx="1932213" cy="3024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Header</a:t>
                  </a:r>
                </a:p>
              </p:txBody>
            </p:sp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AE470339-64C9-2A4A-B35D-27684C9D846F}"/>
                    </a:ext>
                  </a:extLst>
                </p:cNvPr>
                <p:cNvSpPr/>
                <p:nvPr/>
              </p:nvSpPr>
              <p:spPr>
                <a:xfrm>
                  <a:off x="1563694" y="5832668"/>
                  <a:ext cx="1932213" cy="30301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Data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6695944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1FA135-379D-2D4E-BF3F-D53B9A0066CF}"/>
              </a:ext>
            </a:extLst>
          </p:cNvPr>
          <p:cNvSpPr/>
          <p:nvPr/>
        </p:nvSpPr>
        <p:spPr>
          <a:xfrm>
            <a:off x="288002" y="1814127"/>
            <a:ext cx="8659688" cy="42627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from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astropy.io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fits 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 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fits.open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simple_image.fits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hdul.info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EB17F4-35DA-8D41-81CA-124639E9E62F}"/>
              </a:ext>
            </a:extLst>
          </p:cNvPr>
          <p:cNvSpPr/>
          <p:nvPr/>
        </p:nvSpPr>
        <p:spPr>
          <a:xfrm>
            <a:off x="293472" y="4200511"/>
            <a:ext cx="8660891" cy="324000"/>
          </a:xfrm>
          <a:prstGeom prst="rect">
            <a:avLst/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AB0C0C-2E8E-A049-B015-A29EFD9B7938}"/>
              </a:ext>
            </a:extLst>
          </p:cNvPr>
          <p:cNvSpPr/>
          <p:nvPr/>
        </p:nvSpPr>
        <p:spPr>
          <a:xfrm>
            <a:off x="288002" y="4525646"/>
            <a:ext cx="8666361" cy="1171329"/>
          </a:xfrm>
          <a:prstGeom prst="rect">
            <a:avLst/>
          </a:prstGeom>
          <a:solidFill>
            <a:schemeClr val="tx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83FF15-8281-DB4D-B32F-1ED5B1A2FF9F}"/>
              </a:ext>
            </a:extLst>
          </p:cNvPr>
          <p:cNvSpPr/>
          <p:nvPr/>
        </p:nvSpPr>
        <p:spPr>
          <a:xfrm>
            <a:off x="281329" y="5696976"/>
            <a:ext cx="8666361" cy="378719"/>
          </a:xfrm>
          <a:prstGeom prst="rect">
            <a:avLst/>
          </a:prstGeom>
          <a:solidFill>
            <a:schemeClr val="accent5">
              <a:lumMod val="75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11</a:t>
            </a:fld>
            <a:endParaRPr lang="pt-BR" altLang="x-none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D4869A-DCF7-844B-A5B8-D480F6E0B87D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>
                <a:latin typeface="Lato" charset="0"/>
              </a:rPr>
              <a:t>Header Data Unit </a:t>
            </a:r>
            <a:r>
              <a:rPr lang="pt-BR" altLang="x-none" sz="2800" dirty="0" err="1">
                <a:latin typeface="Lato" charset="0"/>
              </a:rPr>
              <a:t>Lists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94EB50-42A1-1F44-ABE6-CCFA6EEF4F22}"/>
              </a:ext>
            </a:extLst>
          </p:cNvPr>
          <p:cNvSpPr/>
          <p:nvPr/>
        </p:nvSpPr>
        <p:spPr>
          <a:xfrm>
            <a:off x="288003" y="3621178"/>
            <a:ext cx="8659687" cy="2454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Filename: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simple_image.fits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No.    Name      Ver    Type      Cards   Dimensions   Format</a:t>
            </a: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  0  PRIMARY       1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PrimaryHDU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    252   ()      </a:t>
            </a: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  1  SCI           1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ImageHDU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      159   (3245, 2149)   float32  </a:t>
            </a: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2  VAR           1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ImageHDU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      159   (3245, 2149)   float32  </a:t>
            </a: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3  DQ            1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ImageHDU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      159   (3245, 2149)   int16    </a:t>
            </a: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4  OBJMASK       1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ImageHDU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      159   (3245, 2149)   uint8    </a:t>
            </a: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5  OBJCAT        1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BinTableHDU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    128   1756R x 43C   [J,...]</a:t>
            </a:r>
          </a:p>
        </p:txBody>
      </p:sp>
    </p:spTree>
    <p:extLst>
      <p:ext uri="{BB962C8B-B14F-4D97-AF65-F5344CB8AC3E}">
        <p14:creationId xmlns:p14="http://schemas.microsoft.com/office/powerpoint/2010/main" val="129201827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1FA135-379D-2D4E-BF3F-D53B9A0066CF}"/>
              </a:ext>
            </a:extLst>
          </p:cNvPr>
          <p:cNvSpPr/>
          <p:nvPr/>
        </p:nvSpPr>
        <p:spPr>
          <a:xfrm>
            <a:off x="288002" y="1814127"/>
            <a:ext cx="8659688" cy="42627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from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astropy.io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fits 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 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fits.open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multi_extension_image.fits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hdul.info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12</a:t>
            </a:fld>
            <a:endParaRPr lang="pt-BR" altLang="x-none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D4869A-DCF7-844B-A5B8-D480F6E0B87D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>
                <a:latin typeface="Lato" charset="0"/>
              </a:rPr>
              <a:t>Header Data Unit </a:t>
            </a:r>
            <a:r>
              <a:rPr lang="pt-BR" altLang="x-none" sz="2800" dirty="0" err="1">
                <a:latin typeface="Lato" charset="0"/>
              </a:rPr>
              <a:t>Lists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94EB50-42A1-1F44-ABE6-CCFA6EEF4F22}"/>
              </a:ext>
            </a:extLst>
          </p:cNvPr>
          <p:cNvSpPr/>
          <p:nvPr/>
        </p:nvSpPr>
        <p:spPr>
          <a:xfrm>
            <a:off x="288003" y="3621178"/>
            <a:ext cx="8659687" cy="2454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Filename: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multi_extension_image.fits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No.    Name      Ver    Type      Cards   Dimensions   Format</a:t>
            </a: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0  PRIMARY       1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PrimaryHDU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   252   ()      </a:t>
            </a: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1               -1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ImageHDU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     324   (288, 2112)   int16</a:t>
            </a: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2               -1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ImageHDU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     288   (288, 2112)   int16</a:t>
            </a: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3               -1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ImageHDU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     252   (288, 2112)   int16</a:t>
            </a: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4               -1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ImageHDU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       252   (288, 2112)   int16</a:t>
            </a:r>
          </a:p>
          <a:p>
            <a:pPr>
              <a:spcAft>
                <a:spcPts val="300"/>
              </a:spcAft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" pitchFamily="2" charset="0"/>
                <a:ea typeface="Roboto Mono" pitchFamily="2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10633676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13</a:t>
            </a:fld>
            <a:endParaRPr lang="pt-BR" altLang="x-none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822F81B5-49C9-B64B-83DB-FAD03239B46C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>
                <a:latin typeface="Lato" charset="0"/>
              </a:rPr>
              <a:t>Show </a:t>
            </a:r>
            <a:r>
              <a:rPr lang="pt-BR" altLang="x-none" sz="2800" dirty="0" err="1">
                <a:latin typeface="Lato" charset="0"/>
              </a:rPr>
              <a:t>Images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AD70DE-BEEE-A146-B30D-96674E6EC1B3}"/>
              </a:ext>
            </a:extLst>
          </p:cNvPr>
          <p:cNvSpPr/>
          <p:nvPr/>
        </p:nvSpPr>
        <p:spPr>
          <a:xfrm>
            <a:off x="350168" y="1559694"/>
            <a:ext cx="8489032" cy="2139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from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astropy.io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fits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 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fits.open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simple_image.fits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sci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[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0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sci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[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"SCI"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23557652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14</a:t>
            </a:fld>
            <a:endParaRPr lang="pt-BR" altLang="x-none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822F81B5-49C9-B64B-83DB-FAD03239B46C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>
                <a:latin typeface="Lato" charset="0"/>
              </a:rPr>
              <a:t>Show </a:t>
            </a:r>
            <a:r>
              <a:rPr lang="pt-BR" altLang="x-none" sz="2800" dirty="0" err="1">
                <a:latin typeface="Lato" charset="0"/>
              </a:rPr>
              <a:t>Images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AD70DE-BEEE-A146-B30D-96674E6EC1B3}"/>
              </a:ext>
            </a:extLst>
          </p:cNvPr>
          <p:cNvSpPr/>
          <p:nvPr/>
        </p:nvSpPr>
        <p:spPr>
          <a:xfrm>
            <a:off x="350168" y="1559694"/>
            <a:ext cx="8489032" cy="2139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from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astropy.io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fits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 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fits.open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simple_image.fits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sci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[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0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sci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[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"SCI"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199387-80EA-824A-9B53-B7AF20D6DFA6}"/>
              </a:ext>
            </a:extLst>
          </p:cNvPr>
          <p:cNvSpPr/>
          <p:nvPr/>
        </p:nvSpPr>
        <p:spPr>
          <a:xfrm>
            <a:off x="350168" y="4077072"/>
            <a:ext cx="8489032" cy="2139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from 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matplotlib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import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pyplot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 as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plt</a:t>
            </a: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fig, ax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plt.subplots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num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"My First Image"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ax.imshow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sci.data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plt.show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2221857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15</a:t>
            </a:fld>
            <a:endParaRPr lang="pt-BR" altLang="x-none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822F81B5-49C9-B64B-83DB-FAD03239B46C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>
                <a:latin typeface="Lato" charset="0"/>
              </a:rPr>
              <a:t>Show </a:t>
            </a:r>
            <a:r>
              <a:rPr lang="pt-BR" altLang="x-none" sz="2800" dirty="0" err="1">
                <a:latin typeface="Lato" charset="0"/>
              </a:rPr>
              <a:t>Images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AD70DE-BEEE-A146-B30D-96674E6EC1B3}"/>
              </a:ext>
            </a:extLst>
          </p:cNvPr>
          <p:cNvSpPr/>
          <p:nvPr/>
        </p:nvSpPr>
        <p:spPr>
          <a:xfrm>
            <a:off x="350168" y="1559694"/>
            <a:ext cx="8489032" cy="2139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from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astropy.io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fits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 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fits.open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simple_image.fits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sci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[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0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sci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[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"SCI"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199387-80EA-824A-9B53-B7AF20D6DFA6}"/>
              </a:ext>
            </a:extLst>
          </p:cNvPr>
          <p:cNvSpPr/>
          <p:nvPr/>
        </p:nvSpPr>
        <p:spPr>
          <a:xfrm>
            <a:off x="350168" y="4077072"/>
            <a:ext cx="8489032" cy="2139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from 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matplotlib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import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pyplot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 as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plt</a:t>
            </a: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fig, ax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plt.subplots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num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"My First Image"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ax.imshow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sci.data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plt.show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BC96A4-8FF9-604D-8E0D-8996ADD58EC9}"/>
              </a:ext>
            </a:extLst>
          </p:cNvPr>
          <p:cNvSpPr/>
          <p:nvPr/>
        </p:nvSpPr>
        <p:spPr>
          <a:xfrm>
            <a:off x="323528" y="1484784"/>
            <a:ext cx="8735745" cy="482163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2F2A-2F0B-0E43-8932-F093C4317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965" y="1125538"/>
            <a:ext cx="6415361" cy="554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5498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16</a:t>
            </a:fld>
            <a:endParaRPr lang="pt-BR" altLang="x-none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822F81B5-49C9-B64B-83DB-FAD03239B46C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>
                <a:latin typeface="Lato" charset="0"/>
              </a:rPr>
              <a:t>Show </a:t>
            </a:r>
            <a:r>
              <a:rPr lang="pt-BR" altLang="x-none" sz="2800" dirty="0" err="1">
                <a:latin typeface="Lato" charset="0"/>
              </a:rPr>
              <a:t>Images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199387-80EA-824A-9B53-B7AF20D6DFA6}"/>
              </a:ext>
            </a:extLst>
          </p:cNvPr>
          <p:cNvSpPr/>
          <p:nvPr/>
        </p:nvSpPr>
        <p:spPr>
          <a:xfrm>
            <a:off x="346720" y="1714703"/>
            <a:ext cx="8489032" cy="35548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fig, ax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plt.subplots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num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"My image with more details"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ax.imshow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sci.data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origin=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"lower"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vmin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1e1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vmax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1e4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ax.set_xlabel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x [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px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]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ax.set_ylabel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y [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px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]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ax.set_title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"My Image"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ax.grid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"-"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color=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"white"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alpha=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0.1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plt.show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9F2D00-2C42-1648-9BEF-64EEA15A9405}"/>
              </a:ext>
            </a:extLst>
          </p:cNvPr>
          <p:cNvSpPr/>
          <p:nvPr/>
        </p:nvSpPr>
        <p:spPr>
          <a:xfrm>
            <a:off x="346720" y="3140968"/>
            <a:ext cx="8489032" cy="1440160"/>
          </a:xfrm>
          <a:prstGeom prst="rect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9924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17</a:t>
            </a:fld>
            <a:endParaRPr lang="pt-BR" altLang="x-none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822F81B5-49C9-B64B-83DB-FAD03239B46C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>
                <a:latin typeface="Lato" charset="0"/>
              </a:rPr>
              <a:t>Show </a:t>
            </a:r>
            <a:r>
              <a:rPr lang="pt-BR" altLang="x-none" sz="2800" dirty="0" err="1">
                <a:latin typeface="Lato" charset="0"/>
              </a:rPr>
              <a:t>Images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199387-80EA-824A-9B53-B7AF20D6DFA6}"/>
              </a:ext>
            </a:extLst>
          </p:cNvPr>
          <p:cNvSpPr/>
          <p:nvPr/>
        </p:nvSpPr>
        <p:spPr>
          <a:xfrm>
            <a:off x="346720" y="1714703"/>
            <a:ext cx="8489032" cy="35548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fig, ax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plt.subplots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num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"My image with more details"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ax.imshow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sci.data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origin=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"lower"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vmin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1e1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vmax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1e4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ax.set_xlabel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x [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px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]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ax.set_ylabel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y [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px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]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ax.set_title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"My Image"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ax.grid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"-"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color=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"white"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alpha=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0.1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plt.show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9F2D00-2C42-1648-9BEF-64EEA15A9405}"/>
              </a:ext>
            </a:extLst>
          </p:cNvPr>
          <p:cNvSpPr/>
          <p:nvPr/>
        </p:nvSpPr>
        <p:spPr>
          <a:xfrm>
            <a:off x="346720" y="3140968"/>
            <a:ext cx="8489032" cy="1440160"/>
          </a:xfrm>
          <a:prstGeom prst="rect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E44B71-3054-2845-B663-550FCA3B8625}"/>
              </a:ext>
            </a:extLst>
          </p:cNvPr>
          <p:cNvSpPr/>
          <p:nvPr/>
        </p:nvSpPr>
        <p:spPr>
          <a:xfrm>
            <a:off x="323528" y="1559694"/>
            <a:ext cx="8735745" cy="482163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49203F-FED6-1D44-9076-4337F4707A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223" y="1104280"/>
            <a:ext cx="6632017" cy="573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0691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18</a:t>
            </a:fld>
            <a:endParaRPr lang="pt-BR" altLang="x-none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822F81B5-49C9-B64B-83DB-FAD03239B46C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 err="1">
                <a:latin typeface="Lato" charset="0"/>
              </a:rPr>
              <a:t>Image</a:t>
            </a:r>
            <a:r>
              <a:rPr lang="pt-BR" altLang="x-none" sz="2800" dirty="0">
                <a:latin typeface="Lato" charset="0"/>
              </a:rPr>
              <a:t> </a:t>
            </a:r>
            <a:r>
              <a:rPr lang="pt-BR" altLang="x-none" sz="2800" dirty="0" err="1">
                <a:latin typeface="Lato" charset="0"/>
              </a:rPr>
              <a:t>Normalization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8B07CE-FC72-5F4E-9C16-0FB768348353}"/>
              </a:ext>
            </a:extLst>
          </p:cNvPr>
          <p:cNvSpPr/>
          <p:nvPr/>
        </p:nvSpPr>
        <p:spPr>
          <a:xfrm>
            <a:off x="346720" y="1412776"/>
            <a:ext cx="8489032" cy="2139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from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astropy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visualization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as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vis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norm_factor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vis.ImageNormalize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   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sci.data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    interval=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vis.ZScaleInterval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(),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    stretch=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vis.LinearStretch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())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E696AC-A6B7-F64F-A2E2-B5D17654D7F8}"/>
              </a:ext>
            </a:extLst>
          </p:cNvPr>
          <p:cNvSpPr/>
          <p:nvPr/>
        </p:nvSpPr>
        <p:spPr>
          <a:xfrm>
            <a:off x="331507" y="3931577"/>
            <a:ext cx="8489032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ax.imshow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sci.data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origin=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"lower"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norm=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norm_factor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E29FF1-FBDB-B94B-90A2-9EBBCBCDA10B}"/>
              </a:ext>
            </a:extLst>
          </p:cNvPr>
          <p:cNvSpPr/>
          <p:nvPr/>
        </p:nvSpPr>
        <p:spPr>
          <a:xfrm>
            <a:off x="358080" y="2098438"/>
            <a:ext cx="8489032" cy="1440160"/>
          </a:xfrm>
          <a:prstGeom prst="rect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AB1F3BF-F0ED-634A-9C33-C6843B020DCD}"/>
              </a:ext>
            </a:extLst>
          </p:cNvPr>
          <p:cNvSpPr/>
          <p:nvPr/>
        </p:nvSpPr>
        <p:spPr>
          <a:xfrm>
            <a:off x="5220072" y="4237485"/>
            <a:ext cx="2520280" cy="487659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3781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19</a:t>
            </a:fld>
            <a:endParaRPr lang="pt-BR" altLang="x-none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822F81B5-49C9-B64B-83DB-FAD03239B46C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 err="1">
                <a:latin typeface="Lato" charset="0"/>
              </a:rPr>
              <a:t>Image</a:t>
            </a:r>
            <a:r>
              <a:rPr lang="pt-BR" altLang="x-none" sz="2800" dirty="0">
                <a:latin typeface="Lato" charset="0"/>
              </a:rPr>
              <a:t> </a:t>
            </a:r>
            <a:r>
              <a:rPr lang="pt-BR" altLang="x-none" sz="2800" dirty="0" err="1">
                <a:latin typeface="Lato" charset="0"/>
              </a:rPr>
              <a:t>Normalization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8B07CE-FC72-5F4E-9C16-0FB768348353}"/>
              </a:ext>
            </a:extLst>
          </p:cNvPr>
          <p:cNvSpPr/>
          <p:nvPr/>
        </p:nvSpPr>
        <p:spPr>
          <a:xfrm>
            <a:off x="346720" y="1412776"/>
            <a:ext cx="8489032" cy="2139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from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astropy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visualization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as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vis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norm_factor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vis.ImageNormalize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   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sci.data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    interval=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vis.ZScaleInterval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(),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    stretch=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vis.LinearStretch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())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E696AC-A6B7-F64F-A2E2-B5D17654D7F8}"/>
              </a:ext>
            </a:extLst>
          </p:cNvPr>
          <p:cNvSpPr/>
          <p:nvPr/>
        </p:nvSpPr>
        <p:spPr>
          <a:xfrm>
            <a:off x="331507" y="3931577"/>
            <a:ext cx="8489032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ax.imshow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sci.data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origin=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"lower"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norm=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norm_factor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E29FF1-FBDB-B94B-90A2-9EBBCBCDA10B}"/>
              </a:ext>
            </a:extLst>
          </p:cNvPr>
          <p:cNvSpPr/>
          <p:nvPr/>
        </p:nvSpPr>
        <p:spPr>
          <a:xfrm>
            <a:off x="358080" y="2098438"/>
            <a:ext cx="8489032" cy="1440160"/>
          </a:xfrm>
          <a:prstGeom prst="rect">
            <a:avLst/>
          </a:prstGeom>
          <a:solidFill>
            <a:schemeClr val="tx1">
              <a:lumMod val="95000"/>
              <a:lumOff val="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AB1F3BF-F0ED-634A-9C33-C6843B020DCD}"/>
              </a:ext>
            </a:extLst>
          </p:cNvPr>
          <p:cNvSpPr/>
          <p:nvPr/>
        </p:nvSpPr>
        <p:spPr>
          <a:xfrm>
            <a:off x="5220072" y="4237485"/>
            <a:ext cx="2520280" cy="487659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A0F2D9-3085-0042-AC4F-14599BBDF933}"/>
              </a:ext>
            </a:extLst>
          </p:cNvPr>
          <p:cNvSpPr/>
          <p:nvPr/>
        </p:nvSpPr>
        <p:spPr>
          <a:xfrm>
            <a:off x="323528" y="1364134"/>
            <a:ext cx="8735745" cy="482163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E281F15-421C-5F4F-9EAE-98A1E8900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223" y="1008907"/>
            <a:ext cx="6632016" cy="573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6385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CE40B5E-6B4C-224B-AE7C-5BC51FBCD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888" y="404813"/>
            <a:ext cx="7427912" cy="720725"/>
          </a:xfrm>
        </p:spPr>
        <p:txBody>
          <a:bodyPr/>
          <a:lstStyle/>
          <a:p>
            <a:pPr indent="360363"/>
            <a:r>
              <a:rPr lang="en-US"/>
              <a:t>Zen of Python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A121FE-F63C-1542-AEF3-EDF31141DDAA}"/>
              </a:ext>
            </a:extLst>
          </p:cNvPr>
          <p:cNvSpPr/>
          <p:nvPr/>
        </p:nvSpPr>
        <p:spPr>
          <a:xfrm>
            <a:off x="395536" y="1477228"/>
            <a:ext cx="856895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2D961E"/>
                </a:solidFill>
                <a:latin typeface="Monaco" pitchFamily="2" charset="77"/>
              </a:rPr>
              <a:t>In [</a:t>
            </a:r>
            <a:r>
              <a:rPr lang="en-US" sz="1400">
                <a:solidFill>
                  <a:srgbClr val="2FE71A"/>
                </a:solidFill>
                <a:latin typeface="Monaco" pitchFamily="2" charset="77"/>
              </a:rPr>
              <a:t>1</a:t>
            </a:r>
            <a:r>
              <a:rPr lang="en-US" sz="1400">
                <a:solidFill>
                  <a:srgbClr val="2D961E"/>
                </a:solidFill>
                <a:latin typeface="Monaco" pitchFamily="2" charset="77"/>
              </a:rPr>
              <a:t>]: import</a:t>
            </a:r>
            <a:r>
              <a:rPr lang="en-US" sz="1400">
                <a:solidFill>
                  <a:srgbClr val="F2F2F2"/>
                </a:solidFill>
                <a:latin typeface="Monaco" pitchFamily="2" charset="77"/>
              </a:rPr>
              <a:t> </a:t>
            </a:r>
            <a:r>
              <a:rPr lang="en-US" sz="1400">
                <a:solidFill>
                  <a:srgbClr val="318BEE"/>
                </a:solidFill>
                <a:latin typeface="Monaco" pitchFamily="2" charset="77"/>
              </a:rPr>
              <a:t>this</a:t>
            </a:r>
            <a:r>
              <a:rPr lang="en-US" sz="1400">
                <a:latin typeface="Monaco" pitchFamily="2" charset="77"/>
              </a:rPr>
              <a:t>                                                           </a:t>
            </a:r>
          </a:p>
          <a:p>
            <a:r>
              <a:rPr lang="en-US" sz="1400">
                <a:latin typeface="Monaco" pitchFamily="2" charset="77"/>
              </a:rPr>
              <a:t>The Zen of Python, by Tim Peters</a:t>
            </a:r>
            <a:br>
              <a:rPr lang="en-US" sz="1400">
                <a:latin typeface="Monaco" pitchFamily="2" charset="77"/>
              </a:rPr>
            </a:br>
            <a:endParaRPr lang="en-US" sz="1400">
              <a:latin typeface="Monaco" pitchFamily="2" charset="77"/>
            </a:endParaRPr>
          </a:p>
          <a:p>
            <a:r>
              <a:rPr lang="en-US" sz="1400">
                <a:latin typeface="Monaco" pitchFamily="2" charset="77"/>
              </a:rPr>
              <a:t>Beautiful is better than ugly.</a:t>
            </a:r>
          </a:p>
          <a:p>
            <a:r>
              <a:rPr lang="en-US" sz="1400">
                <a:latin typeface="Monaco" pitchFamily="2" charset="77"/>
              </a:rPr>
              <a:t>Explicit is better than implicit.</a:t>
            </a:r>
          </a:p>
          <a:p>
            <a:r>
              <a:rPr lang="en-US" sz="1400">
                <a:latin typeface="Monaco" pitchFamily="2" charset="77"/>
              </a:rPr>
              <a:t>Simple is better than complex.</a:t>
            </a:r>
          </a:p>
          <a:p>
            <a:r>
              <a:rPr lang="en-US" sz="1400">
                <a:latin typeface="Monaco" pitchFamily="2" charset="77"/>
              </a:rPr>
              <a:t>Complex is better than complicated.</a:t>
            </a:r>
          </a:p>
          <a:p>
            <a:r>
              <a:rPr lang="en-US" sz="1400">
                <a:latin typeface="Monaco" pitchFamily="2" charset="77"/>
              </a:rPr>
              <a:t>Flat is better than nested.</a:t>
            </a:r>
          </a:p>
          <a:p>
            <a:r>
              <a:rPr lang="en-US" sz="1400">
                <a:latin typeface="Monaco" pitchFamily="2" charset="77"/>
              </a:rPr>
              <a:t>Sparse is better than dense.</a:t>
            </a:r>
          </a:p>
          <a:p>
            <a:r>
              <a:rPr lang="en-US" sz="1400">
                <a:latin typeface="Monaco" pitchFamily="2" charset="77"/>
              </a:rPr>
              <a:t>Readability counts.</a:t>
            </a:r>
          </a:p>
          <a:p>
            <a:r>
              <a:rPr lang="en-US" sz="1400">
                <a:latin typeface="Monaco" pitchFamily="2" charset="77"/>
              </a:rPr>
              <a:t>Special cases aren't special enough to break the rules.</a:t>
            </a:r>
          </a:p>
          <a:p>
            <a:r>
              <a:rPr lang="en-US" sz="1400">
                <a:latin typeface="Monaco" pitchFamily="2" charset="77"/>
              </a:rPr>
              <a:t>Although practicality beats purity.</a:t>
            </a:r>
          </a:p>
          <a:p>
            <a:r>
              <a:rPr lang="en-US" sz="1400">
                <a:latin typeface="Monaco" pitchFamily="2" charset="77"/>
              </a:rPr>
              <a:t>Errors should never pass silently.</a:t>
            </a:r>
          </a:p>
          <a:p>
            <a:r>
              <a:rPr lang="en-US" sz="1400">
                <a:latin typeface="Monaco" pitchFamily="2" charset="77"/>
              </a:rPr>
              <a:t>Unless explicitly silenced.</a:t>
            </a:r>
          </a:p>
          <a:p>
            <a:r>
              <a:rPr lang="en-US" sz="1400">
                <a:latin typeface="Monaco" pitchFamily="2" charset="77"/>
              </a:rPr>
              <a:t>In the face of ambiguity, refuse the temptation to guess.</a:t>
            </a:r>
          </a:p>
          <a:p>
            <a:r>
              <a:rPr lang="en-US" sz="1400">
                <a:latin typeface="Monaco" pitchFamily="2" charset="77"/>
              </a:rPr>
              <a:t>There should be one-- and preferably only one --obvious way to do it.</a:t>
            </a:r>
          </a:p>
          <a:p>
            <a:r>
              <a:rPr lang="en-US" sz="1400">
                <a:latin typeface="Monaco" pitchFamily="2" charset="77"/>
              </a:rPr>
              <a:t>Although that way may not be obvious at first unless you're Dutch.</a:t>
            </a:r>
          </a:p>
          <a:p>
            <a:r>
              <a:rPr lang="en-US" sz="1400">
                <a:latin typeface="Monaco" pitchFamily="2" charset="77"/>
              </a:rPr>
              <a:t>Now is better than never.</a:t>
            </a:r>
          </a:p>
          <a:p>
            <a:r>
              <a:rPr lang="en-US" sz="1400">
                <a:latin typeface="Monaco" pitchFamily="2" charset="77"/>
              </a:rPr>
              <a:t>Although never is often better than *right* now.</a:t>
            </a:r>
          </a:p>
          <a:p>
            <a:r>
              <a:rPr lang="en-US" sz="1400">
                <a:latin typeface="Monaco" pitchFamily="2" charset="77"/>
              </a:rPr>
              <a:t>If the implementation is hard to explain, it's a bad idea.</a:t>
            </a:r>
          </a:p>
          <a:p>
            <a:r>
              <a:rPr lang="en-US" sz="1400">
                <a:latin typeface="Monaco" pitchFamily="2" charset="77"/>
              </a:rPr>
              <a:t>If the implementation is easy to explain, it may be a good idea.</a:t>
            </a:r>
          </a:p>
          <a:p>
            <a:r>
              <a:rPr lang="en-US" sz="1400">
                <a:latin typeface="Monaco" pitchFamily="2" charset="77"/>
              </a:rPr>
              <a:t>Namespaces are one honking great idea -- let's do more of those!</a:t>
            </a:r>
            <a:endParaRPr lang="en-US" sz="1400">
              <a:effectLst/>
              <a:latin typeface="Monaco" pitchFamily="2" charset="77"/>
            </a:endParaRP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20</a:t>
            </a:fld>
            <a:endParaRPr lang="pt-BR" altLang="x-none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822F81B5-49C9-B64B-83DB-FAD03239B46C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 err="1">
                <a:latin typeface="Lato" charset="0"/>
              </a:rPr>
              <a:t>Bad</a:t>
            </a:r>
            <a:r>
              <a:rPr lang="pt-BR" altLang="x-none" sz="2800" dirty="0">
                <a:latin typeface="Lato" charset="0"/>
              </a:rPr>
              <a:t>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8B07CE-FC72-5F4E-9C16-0FB768348353}"/>
              </a:ext>
            </a:extLst>
          </p:cNvPr>
          <p:cNvSpPr/>
          <p:nvPr/>
        </p:nvSpPr>
        <p:spPr>
          <a:xfrm>
            <a:off x="359134" y="3914800"/>
            <a:ext cx="8489032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numpy.ma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as 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ma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masked_data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ma.masked_where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dq.data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!=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0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sci.data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00EA4C-3BBF-854D-8C2A-A6CC211CB54D}"/>
              </a:ext>
            </a:extLst>
          </p:cNvPr>
          <p:cNvSpPr/>
          <p:nvPr/>
        </p:nvSpPr>
        <p:spPr>
          <a:xfrm>
            <a:off x="359134" y="3233376"/>
            <a:ext cx="8489032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dq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[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"DQ"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41CD05-3CBD-5145-81B5-AC4881CF87F9}"/>
              </a:ext>
            </a:extLst>
          </p:cNvPr>
          <p:cNvSpPr/>
          <p:nvPr/>
        </p:nvSpPr>
        <p:spPr>
          <a:xfrm>
            <a:off x="359134" y="1490123"/>
            <a:ext cx="8489032" cy="1431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from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copy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copy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colormap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copy(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plt.cm.viridis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colormap.set_bad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(color="Red")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467E99-C9CF-4C4A-BE9A-50996C437876}"/>
              </a:ext>
            </a:extLst>
          </p:cNvPr>
          <p:cNvSpPr/>
          <p:nvPr/>
        </p:nvSpPr>
        <p:spPr>
          <a:xfrm>
            <a:off x="359134" y="5304110"/>
            <a:ext cx="8489032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ax.imshow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masked_data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origin=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"lower"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cmap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=colormap)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1415DB0-6BF2-5448-95AA-AF1D5AC9978A}"/>
              </a:ext>
            </a:extLst>
          </p:cNvPr>
          <p:cNvSpPr/>
          <p:nvPr/>
        </p:nvSpPr>
        <p:spPr>
          <a:xfrm>
            <a:off x="5652120" y="5598889"/>
            <a:ext cx="2097025" cy="487659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7361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21</a:t>
            </a:fld>
            <a:endParaRPr lang="pt-BR" altLang="x-none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822F81B5-49C9-B64B-83DB-FAD03239B46C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 err="1">
                <a:latin typeface="Lato" charset="0"/>
              </a:rPr>
              <a:t>Bad</a:t>
            </a:r>
            <a:r>
              <a:rPr lang="pt-BR" altLang="x-none" sz="2800" dirty="0">
                <a:latin typeface="Lato" charset="0"/>
              </a:rPr>
              <a:t>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8B07CE-FC72-5F4E-9C16-0FB768348353}"/>
              </a:ext>
            </a:extLst>
          </p:cNvPr>
          <p:cNvSpPr/>
          <p:nvPr/>
        </p:nvSpPr>
        <p:spPr>
          <a:xfrm>
            <a:off x="359134" y="3914800"/>
            <a:ext cx="8489032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numpy.ma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as 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ma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masked_data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ma.masked_where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dq.data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!=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0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sci.data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00EA4C-3BBF-854D-8C2A-A6CC211CB54D}"/>
              </a:ext>
            </a:extLst>
          </p:cNvPr>
          <p:cNvSpPr/>
          <p:nvPr/>
        </p:nvSpPr>
        <p:spPr>
          <a:xfrm>
            <a:off x="359134" y="3233376"/>
            <a:ext cx="8489032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dq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hdul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[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"DQ"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41CD05-3CBD-5145-81B5-AC4881CF87F9}"/>
              </a:ext>
            </a:extLst>
          </p:cNvPr>
          <p:cNvSpPr/>
          <p:nvPr/>
        </p:nvSpPr>
        <p:spPr>
          <a:xfrm>
            <a:off x="359134" y="1490123"/>
            <a:ext cx="8489032" cy="1431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from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copy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copy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colormap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copy(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plt.cm.viridis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colormap.set_bad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(color="Red")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467E99-C9CF-4C4A-BE9A-50996C437876}"/>
              </a:ext>
            </a:extLst>
          </p:cNvPr>
          <p:cNvSpPr/>
          <p:nvPr/>
        </p:nvSpPr>
        <p:spPr>
          <a:xfrm>
            <a:off x="359134" y="5304110"/>
            <a:ext cx="8489032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ax.imshow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masked_data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origin=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"lower"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cmap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=colormap)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C91044-BCBF-1147-BFE3-53C6281848E6}"/>
              </a:ext>
            </a:extLst>
          </p:cNvPr>
          <p:cNvSpPr/>
          <p:nvPr/>
        </p:nvSpPr>
        <p:spPr>
          <a:xfrm>
            <a:off x="323528" y="1364134"/>
            <a:ext cx="8735745" cy="507790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DF00D1D-4059-724B-AF14-384F4B352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223" y="1008907"/>
            <a:ext cx="6632016" cy="573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9071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22</a:t>
            </a:fld>
            <a:endParaRPr lang="pt-BR" altLang="x-none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822F81B5-49C9-B64B-83DB-FAD03239B46C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 err="1">
                <a:latin typeface="Lato" charset="0"/>
              </a:rPr>
              <a:t>Bad</a:t>
            </a:r>
            <a:r>
              <a:rPr lang="pt-BR" altLang="x-none" sz="2800" dirty="0">
                <a:latin typeface="Lato" charset="0"/>
              </a:rPr>
              <a:t> Data </a:t>
            </a:r>
            <a:r>
              <a:rPr lang="pt-BR" altLang="x-none" sz="2800" dirty="0" err="1">
                <a:latin typeface="Lato" charset="0"/>
              </a:rPr>
              <a:t>and</a:t>
            </a:r>
            <a:r>
              <a:rPr lang="pt-BR" altLang="x-none" sz="2800" dirty="0">
                <a:latin typeface="Lato" charset="0"/>
              </a:rPr>
              <a:t> </a:t>
            </a:r>
            <a:r>
              <a:rPr lang="pt-BR" altLang="x-none" sz="2800" dirty="0" err="1">
                <a:latin typeface="Lato" charset="0"/>
              </a:rPr>
              <a:t>Normalization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467E99-C9CF-4C4A-BE9A-50996C437876}"/>
              </a:ext>
            </a:extLst>
          </p:cNvPr>
          <p:cNvSpPr/>
          <p:nvPr/>
        </p:nvSpPr>
        <p:spPr>
          <a:xfrm>
            <a:off x="373330" y="1772816"/>
            <a:ext cx="8489032" cy="1431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ax.imshow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masked_data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origin=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"lower"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cmap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=colormap,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   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vmin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norm_factor.vmin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vmax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norm_factor.vmax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2504675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23</a:t>
            </a:fld>
            <a:endParaRPr lang="pt-BR" altLang="x-none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822F81B5-49C9-B64B-83DB-FAD03239B46C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 err="1">
                <a:latin typeface="Lato" charset="0"/>
              </a:rPr>
              <a:t>Bad</a:t>
            </a:r>
            <a:r>
              <a:rPr lang="pt-BR" altLang="x-none" sz="2800" dirty="0">
                <a:latin typeface="Lato" charset="0"/>
              </a:rPr>
              <a:t> Data </a:t>
            </a:r>
            <a:r>
              <a:rPr lang="pt-BR" altLang="x-none" sz="2800" dirty="0" err="1">
                <a:latin typeface="Lato" charset="0"/>
              </a:rPr>
              <a:t>and</a:t>
            </a:r>
            <a:r>
              <a:rPr lang="pt-BR" altLang="x-none" sz="2800" dirty="0">
                <a:latin typeface="Lato" charset="0"/>
              </a:rPr>
              <a:t> </a:t>
            </a:r>
            <a:r>
              <a:rPr lang="pt-BR" altLang="x-none" sz="2800" dirty="0" err="1">
                <a:latin typeface="Lato" charset="0"/>
              </a:rPr>
              <a:t>Normalization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467E99-C9CF-4C4A-BE9A-50996C437876}"/>
              </a:ext>
            </a:extLst>
          </p:cNvPr>
          <p:cNvSpPr/>
          <p:nvPr/>
        </p:nvSpPr>
        <p:spPr>
          <a:xfrm>
            <a:off x="373330" y="1772816"/>
            <a:ext cx="8489032" cy="1431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ax.imshow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masked_data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origin=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"lower"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cmap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=colormap,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   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vmin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norm_factor.vmin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vmax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norm_factor.vmax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...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0DC140-7AF0-704E-BDC4-5D53941CA386}"/>
              </a:ext>
            </a:extLst>
          </p:cNvPr>
          <p:cNvSpPr/>
          <p:nvPr/>
        </p:nvSpPr>
        <p:spPr>
          <a:xfrm>
            <a:off x="323528" y="1364134"/>
            <a:ext cx="8735745" cy="507790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512036-6157-AB46-8ACD-66F8B3A56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223" y="1008907"/>
            <a:ext cx="6632015" cy="573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2121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24</a:t>
            </a:fld>
            <a:endParaRPr lang="pt-BR" altLang="x-none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822F81B5-49C9-B64B-83DB-FAD03239B46C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>
                <a:latin typeface="Lato" charset="0"/>
              </a:rPr>
              <a:t>World </a:t>
            </a:r>
            <a:r>
              <a:rPr lang="pt-BR" altLang="x-none" sz="2800" dirty="0" err="1">
                <a:latin typeface="Lato" charset="0"/>
              </a:rPr>
              <a:t>Coordinates</a:t>
            </a:r>
            <a:endParaRPr lang="pt-BR" altLang="x-none" sz="2800" dirty="0">
              <a:latin typeface="Lato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8B07CE-FC72-5F4E-9C16-0FB768348353}"/>
              </a:ext>
            </a:extLst>
          </p:cNvPr>
          <p:cNvSpPr/>
          <p:nvPr/>
        </p:nvSpPr>
        <p:spPr>
          <a:xfrm>
            <a:off x="346720" y="1412776"/>
            <a:ext cx="8489032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from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astropy.wcs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WCS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wcs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= WCS(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sci.header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9838AE-E415-0046-98E9-A3417DB9DD7E}"/>
              </a:ext>
            </a:extLst>
          </p:cNvPr>
          <p:cNvSpPr/>
          <p:nvPr/>
        </p:nvSpPr>
        <p:spPr>
          <a:xfrm>
            <a:off x="373330" y="2708920"/>
            <a:ext cx="8489032" cy="32008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plt.figure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num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"Image with WCS"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ax =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plt.subplot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(projection=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wcs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ax.imshow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sci.data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origin="lower)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ax.coords.grid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(True, color=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"white"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ls=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"solid"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ax.coords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[0].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set_axislabel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"Right 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Ascention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 (J2000)"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ax.coords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[1].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set_axislabel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"Declination (J2000)"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plt.show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28589458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imexam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25</a:t>
            </a:fld>
            <a:endParaRPr lang="pt-BR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53C77D-E80F-944E-8C83-A727FB35527C}"/>
              </a:ext>
            </a:extLst>
          </p:cNvPr>
          <p:cNvSpPr txBox="1"/>
          <p:nvPr/>
        </p:nvSpPr>
        <p:spPr>
          <a:xfrm>
            <a:off x="316375" y="1412776"/>
            <a:ext cx="3743332" cy="2026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Issues and Limitations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Under heavy development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DS9 v7.4 - MacOS Mojave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49993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imexam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26</a:t>
            </a:fld>
            <a:endParaRPr lang="pt-BR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53C77D-E80F-944E-8C83-A727FB35527C}"/>
              </a:ext>
            </a:extLst>
          </p:cNvPr>
          <p:cNvSpPr txBox="1"/>
          <p:nvPr/>
        </p:nvSpPr>
        <p:spPr>
          <a:xfrm>
            <a:off x="316375" y="1412776"/>
            <a:ext cx="3743332" cy="2026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Issues and Limitations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Under heavy development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DS9 v7.4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8EA424-FCC3-7042-B695-A5D92AB8EE91}"/>
              </a:ext>
            </a:extLst>
          </p:cNvPr>
          <p:cNvSpPr/>
          <p:nvPr/>
        </p:nvSpPr>
        <p:spPr>
          <a:xfrm>
            <a:off x="316375" y="3140968"/>
            <a:ext cx="8489032" cy="1785104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import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Roboto Mono" pitchFamily="2" charset="0"/>
                <a:ea typeface="Roboto Mono" pitchFamily="2" charset="0"/>
              </a:rPr>
              <a:t>imexam</a:t>
            </a:r>
            <a:endParaRPr lang="en-US" dirty="0">
              <a:solidFill>
                <a:srgbClr val="00B0F0"/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</a:t>
            </a:r>
            <a:endParaRPr lang="en-US" dirty="0">
              <a:solidFill>
                <a:schemeClr val="bg1"/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 </a:t>
            </a:r>
            <a:r>
              <a:rPr lang="en-US" dirty="0">
                <a:solidFill>
                  <a:srgbClr val="EF60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imexam.connect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3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w.load_fits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"data/</a:t>
            </a:r>
            <a:r>
              <a:rPr lang="en-US" dirty="0" err="1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simple_image.fits</a:t>
            </a:r>
            <a:r>
              <a:rPr lang="en-US" dirty="0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4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w.imexam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07074460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imexam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27</a:t>
            </a:fld>
            <a:endParaRPr lang="pt-BR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53C77D-E80F-944E-8C83-A727FB35527C}"/>
              </a:ext>
            </a:extLst>
          </p:cNvPr>
          <p:cNvSpPr txBox="1"/>
          <p:nvPr/>
        </p:nvSpPr>
        <p:spPr>
          <a:xfrm>
            <a:off x="316375" y="1412776"/>
            <a:ext cx="3743332" cy="2026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Issues and Limitations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Under heavy development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DS9 v7.4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8EA424-FCC3-7042-B695-A5D92AB8EE91}"/>
              </a:ext>
            </a:extLst>
          </p:cNvPr>
          <p:cNvSpPr/>
          <p:nvPr/>
        </p:nvSpPr>
        <p:spPr>
          <a:xfrm>
            <a:off x="316375" y="3140968"/>
            <a:ext cx="8489032" cy="1785104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import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Roboto Mono" pitchFamily="2" charset="0"/>
                <a:ea typeface="Roboto Mono" pitchFamily="2" charset="0"/>
              </a:rPr>
              <a:t>imexam</a:t>
            </a:r>
            <a:endParaRPr lang="en-US" dirty="0">
              <a:solidFill>
                <a:srgbClr val="00B0F0"/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</a:t>
            </a:r>
            <a:endParaRPr lang="en-US" dirty="0">
              <a:solidFill>
                <a:schemeClr val="bg1"/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 </a:t>
            </a:r>
            <a:r>
              <a:rPr lang="en-US" dirty="0">
                <a:solidFill>
                  <a:srgbClr val="EF60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imexam.connect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3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w.load_fits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"data/</a:t>
            </a:r>
            <a:r>
              <a:rPr lang="en-US" dirty="0" err="1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simple_image.fits</a:t>
            </a:r>
            <a:r>
              <a:rPr lang="en-US" dirty="0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4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w.imexam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E0BF79-C844-C241-9318-38001D47C8A7}"/>
              </a:ext>
            </a:extLst>
          </p:cNvPr>
          <p:cNvSpPr/>
          <p:nvPr/>
        </p:nvSpPr>
        <p:spPr>
          <a:xfrm>
            <a:off x="251520" y="1364134"/>
            <a:ext cx="8735745" cy="465715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EB1BEE-B589-E142-A0BF-D650F2D16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836" y="550676"/>
            <a:ext cx="5167452" cy="5758644"/>
          </a:xfrm>
          <a:prstGeom prst="rect">
            <a:avLst/>
          </a:prstGeom>
        </p:spPr>
      </p:pic>
      <p:sp>
        <p:nvSpPr>
          <p:cNvPr id="13" name="Cross 12">
            <a:extLst>
              <a:ext uri="{FF2B5EF4-FFF2-40B4-BE49-F238E27FC236}">
                <a16:creationId xmlns:a16="http://schemas.microsoft.com/office/drawing/2014/main" id="{7A6FBB23-21C9-944C-AECF-DFB7E76081FA}"/>
              </a:ext>
            </a:extLst>
          </p:cNvPr>
          <p:cNvSpPr/>
          <p:nvPr/>
        </p:nvSpPr>
        <p:spPr>
          <a:xfrm>
            <a:off x="6786000" y="3546000"/>
            <a:ext cx="478779" cy="478779"/>
          </a:xfrm>
          <a:prstGeom prst="plus">
            <a:avLst>
              <a:gd name="adj" fmla="val 46536"/>
            </a:avLst>
          </a:prstGeom>
          <a:solidFill>
            <a:srgbClr val="00B05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36006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imexam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28</a:t>
            </a:fld>
            <a:endParaRPr lang="pt-BR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53C77D-E80F-944E-8C83-A727FB35527C}"/>
              </a:ext>
            </a:extLst>
          </p:cNvPr>
          <p:cNvSpPr txBox="1"/>
          <p:nvPr/>
        </p:nvSpPr>
        <p:spPr>
          <a:xfrm>
            <a:off x="316375" y="1412776"/>
            <a:ext cx="3743332" cy="2026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Issues and Limitations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Under heavy development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DS9 v7.4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8EA424-FCC3-7042-B695-A5D92AB8EE91}"/>
              </a:ext>
            </a:extLst>
          </p:cNvPr>
          <p:cNvSpPr/>
          <p:nvPr/>
        </p:nvSpPr>
        <p:spPr>
          <a:xfrm>
            <a:off x="316375" y="3140968"/>
            <a:ext cx="8489032" cy="1785104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import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Roboto Mono" pitchFamily="2" charset="0"/>
                <a:ea typeface="Roboto Mono" pitchFamily="2" charset="0"/>
              </a:rPr>
              <a:t>imexam</a:t>
            </a:r>
            <a:endParaRPr lang="en-US" dirty="0">
              <a:solidFill>
                <a:srgbClr val="00B0F0"/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</a:t>
            </a:r>
            <a:endParaRPr lang="en-US" dirty="0">
              <a:solidFill>
                <a:schemeClr val="bg1"/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 </a:t>
            </a:r>
            <a:r>
              <a:rPr lang="en-US" dirty="0">
                <a:solidFill>
                  <a:srgbClr val="EF60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imexam.connect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3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w.load_fits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"data/</a:t>
            </a:r>
            <a:r>
              <a:rPr lang="en-US" dirty="0" err="1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simple_image.fits</a:t>
            </a:r>
            <a:r>
              <a:rPr lang="en-US" dirty="0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4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w.imexam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E0BF79-C844-C241-9318-38001D47C8A7}"/>
              </a:ext>
            </a:extLst>
          </p:cNvPr>
          <p:cNvSpPr/>
          <p:nvPr/>
        </p:nvSpPr>
        <p:spPr>
          <a:xfrm>
            <a:off x="251520" y="1364134"/>
            <a:ext cx="8735745" cy="465715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EB1BEE-B589-E142-A0BF-D650F2D16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836" y="550676"/>
            <a:ext cx="5167452" cy="5758644"/>
          </a:xfrm>
          <a:prstGeom prst="rect">
            <a:avLst/>
          </a:prstGeom>
        </p:spPr>
      </p:pic>
      <p:sp>
        <p:nvSpPr>
          <p:cNvPr id="13" name="Cross 12">
            <a:extLst>
              <a:ext uri="{FF2B5EF4-FFF2-40B4-BE49-F238E27FC236}">
                <a16:creationId xmlns:a16="http://schemas.microsoft.com/office/drawing/2014/main" id="{7A6FBB23-21C9-944C-AECF-DFB7E76081FA}"/>
              </a:ext>
            </a:extLst>
          </p:cNvPr>
          <p:cNvSpPr/>
          <p:nvPr/>
        </p:nvSpPr>
        <p:spPr>
          <a:xfrm>
            <a:off x="6786000" y="3546000"/>
            <a:ext cx="478779" cy="478779"/>
          </a:xfrm>
          <a:prstGeom prst="plus">
            <a:avLst>
              <a:gd name="adj" fmla="val 46536"/>
            </a:avLst>
          </a:prstGeom>
          <a:solidFill>
            <a:srgbClr val="00B05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1A2C9E-4E9A-0C45-9CD5-929950B99E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08" y="2160240"/>
            <a:ext cx="4251110" cy="38610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DB6D2D4-D97D-FA4B-ABDD-3AE1F824EA87}"/>
              </a:ext>
            </a:extLst>
          </p:cNvPr>
          <p:cNvSpPr txBox="1"/>
          <p:nvPr/>
        </p:nvSpPr>
        <p:spPr>
          <a:xfrm>
            <a:off x="1516854" y="5692502"/>
            <a:ext cx="1976823" cy="8763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Press </a:t>
            </a:r>
            <a:r>
              <a:rPr lang="en-US" b="1" dirty="0">
                <a:latin typeface="Roboto Mono" pitchFamily="2" charset="0"/>
                <a:ea typeface="Roboto Mono" pitchFamily="2" charset="0"/>
              </a:rPr>
              <a:t>A</a:t>
            </a:r>
          </a:p>
          <a:p>
            <a:pPr algn="ctr">
              <a:lnSpc>
                <a:spcPct val="150000"/>
              </a:lnSpc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Apperture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sum</a:t>
            </a:r>
          </a:p>
        </p:txBody>
      </p:sp>
    </p:spTree>
    <p:extLst>
      <p:ext uri="{BB962C8B-B14F-4D97-AF65-F5344CB8AC3E}">
        <p14:creationId xmlns:p14="http://schemas.microsoft.com/office/powerpoint/2010/main" val="26206492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imexam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29</a:t>
            </a:fld>
            <a:endParaRPr lang="pt-BR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53C77D-E80F-944E-8C83-A727FB35527C}"/>
              </a:ext>
            </a:extLst>
          </p:cNvPr>
          <p:cNvSpPr txBox="1"/>
          <p:nvPr/>
        </p:nvSpPr>
        <p:spPr>
          <a:xfrm>
            <a:off x="316375" y="1412776"/>
            <a:ext cx="3743332" cy="2026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Issues and Limitations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Under heavy development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DS9 v7.4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8EA424-FCC3-7042-B695-A5D92AB8EE91}"/>
              </a:ext>
            </a:extLst>
          </p:cNvPr>
          <p:cNvSpPr/>
          <p:nvPr/>
        </p:nvSpPr>
        <p:spPr>
          <a:xfrm>
            <a:off x="316375" y="3140968"/>
            <a:ext cx="8489032" cy="1785104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import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Roboto Mono" pitchFamily="2" charset="0"/>
                <a:ea typeface="Roboto Mono" pitchFamily="2" charset="0"/>
              </a:rPr>
              <a:t>imexam</a:t>
            </a:r>
            <a:endParaRPr lang="en-US" dirty="0">
              <a:solidFill>
                <a:srgbClr val="00B0F0"/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</a:t>
            </a:r>
            <a:endParaRPr lang="en-US" dirty="0">
              <a:solidFill>
                <a:schemeClr val="bg1"/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 </a:t>
            </a:r>
            <a:r>
              <a:rPr lang="en-US" dirty="0">
                <a:solidFill>
                  <a:srgbClr val="EF60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imexam.connect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3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w.load_fits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"data/</a:t>
            </a:r>
            <a:r>
              <a:rPr lang="en-US" dirty="0" err="1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simple_image.fits</a:t>
            </a:r>
            <a:r>
              <a:rPr lang="en-US" dirty="0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4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w.imexam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E0BF79-C844-C241-9318-38001D47C8A7}"/>
              </a:ext>
            </a:extLst>
          </p:cNvPr>
          <p:cNvSpPr/>
          <p:nvPr/>
        </p:nvSpPr>
        <p:spPr>
          <a:xfrm>
            <a:off x="251520" y="1364134"/>
            <a:ext cx="8735745" cy="465715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EB1BEE-B589-E142-A0BF-D650F2D16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836" y="550676"/>
            <a:ext cx="5167452" cy="5758644"/>
          </a:xfrm>
          <a:prstGeom prst="rect">
            <a:avLst/>
          </a:prstGeom>
        </p:spPr>
      </p:pic>
      <p:sp>
        <p:nvSpPr>
          <p:cNvPr id="13" name="Cross 12">
            <a:extLst>
              <a:ext uri="{FF2B5EF4-FFF2-40B4-BE49-F238E27FC236}">
                <a16:creationId xmlns:a16="http://schemas.microsoft.com/office/drawing/2014/main" id="{7A6FBB23-21C9-944C-AECF-DFB7E76081FA}"/>
              </a:ext>
            </a:extLst>
          </p:cNvPr>
          <p:cNvSpPr/>
          <p:nvPr/>
        </p:nvSpPr>
        <p:spPr>
          <a:xfrm>
            <a:off x="6786000" y="3546000"/>
            <a:ext cx="478779" cy="478779"/>
          </a:xfrm>
          <a:prstGeom prst="plus">
            <a:avLst>
              <a:gd name="adj" fmla="val 46536"/>
            </a:avLst>
          </a:prstGeom>
          <a:solidFill>
            <a:srgbClr val="00B05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1C3DF7-9365-AE4C-A8B1-797BAEC0B7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08" y="2160240"/>
            <a:ext cx="4251109" cy="38610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CD92983-DDF7-2349-BD99-D411508184A8}"/>
              </a:ext>
            </a:extLst>
          </p:cNvPr>
          <p:cNvSpPr txBox="1"/>
          <p:nvPr/>
        </p:nvSpPr>
        <p:spPr>
          <a:xfrm>
            <a:off x="1445121" y="5692566"/>
            <a:ext cx="2114681" cy="876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Press </a:t>
            </a:r>
            <a:r>
              <a:rPr lang="en-US" b="1" dirty="0">
                <a:latin typeface="Roboto Mono" pitchFamily="2" charset="0"/>
                <a:ea typeface="Roboto Mono" pitchFamily="2" charset="0"/>
              </a:rPr>
              <a:t>R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Radial Profile</a:t>
            </a:r>
          </a:p>
        </p:txBody>
      </p:sp>
    </p:spTree>
    <p:extLst>
      <p:ext uri="{BB962C8B-B14F-4D97-AF65-F5344CB8AC3E}">
        <p14:creationId xmlns:p14="http://schemas.microsoft.com/office/powerpoint/2010/main" val="19076317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err="1">
                <a:solidFill>
                  <a:srgbClr val="000000"/>
                </a:solidFill>
                <a:latin typeface="Lato" charset="0"/>
              </a:rPr>
              <a:t>Previously</a:t>
            </a:r>
            <a:r>
              <a:rPr lang="pt-BR" altLang="x-none">
                <a:solidFill>
                  <a:srgbClr val="000000"/>
                </a:solidFill>
                <a:latin typeface="Lato" charset="0"/>
              </a:rPr>
              <a:t>...</a:t>
            </a:r>
            <a:endParaRPr lang="pt-BR" altLang="x-none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</a:t>
            </a:fld>
            <a:endParaRPr lang="pt-BR" altLang="x-none"/>
          </a:p>
        </p:txBody>
      </p:sp>
      <p:sp>
        <p:nvSpPr>
          <p:cNvPr id="8" name="Retângulo 5">
            <a:extLst>
              <a:ext uri="{FF2B5EF4-FFF2-40B4-BE49-F238E27FC236}">
                <a16:creationId xmlns:a16="http://schemas.microsoft.com/office/drawing/2014/main" id="{DC7C7981-2C36-8B49-A531-1C30FB08A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96" y="1462389"/>
            <a:ext cx="3136608" cy="4555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no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pt-BR" sz="3600" dirty="0"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3"/>
              </a:rPr>
              <a:t>Basics I</a:t>
            </a:r>
            <a:endParaRPr lang="pt-BR" sz="36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>
              <a:lnSpc>
                <a:spcPct val="200000"/>
              </a:lnSpc>
              <a:defRPr/>
            </a:pP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</a:t>
            </a: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is</a:t>
            </a: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Python?</a:t>
            </a:r>
          </a:p>
          <a:p>
            <a:pPr algn="ctr">
              <a:lnSpc>
                <a:spcPct val="200000"/>
              </a:lnSpc>
              <a:defRPr/>
            </a:pP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What</a:t>
            </a: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will</a:t>
            </a: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you</a:t>
            </a: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need</a:t>
            </a: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?</a:t>
            </a:r>
          </a:p>
          <a:p>
            <a:pPr algn="ctr">
              <a:lnSpc>
                <a:spcPct val="200000"/>
              </a:lnSpc>
              <a:defRPr/>
            </a:pPr>
            <a:r>
              <a:rPr lang="en-US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Python as a terminal</a:t>
            </a:r>
          </a:p>
          <a:p>
            <a:pPr algn="ctr">
              <a:lnSpc>
                <a:spcPct val="200000"/>
              </a:lnSpc>
              <a:defRPr/>
            </a:pP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Python as a script</a:t>
            </a:r>
          </a:p>
          <a:p>
            <a:pPr algn="ctr">
              <a:lnSpc>
                <a:spcPct val="200000"/>
              </a:lnSpc>
              <a:defRPr/>
            </a:pP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Types</a:t>
            </a: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of</a:t>
            </a: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variables</a:t>
            </a:r>
            <a:endParaRPr lang="pt-BR" sz="16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>
              <a:defRPr/>
            </a:pPr>
            <a:endParaRPr lang="pt-BR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" name="Retângulo 5">
            <a:extLst>
              <a:ext uri="{FF2B5EF4-FFF2-40B4-BE49-F238E27FC236}">
                <a16:creationId xmlns:a16="http://schemas.microsoft.com/office/drawing/2014/main" id="{A149CB4E-12CB-244B-993F-AE0BD43F4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3696" y="1462389"/>
            <a:ext cx="3136608" cy="4555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no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Basics II</a:t>
            </a:r>
            <a:endParaRPr lang="pt-BR" sz="360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Code Flow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Classes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Attributes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Sub-Classes</a:t>
            </a:r>
          </a:p>
          <a:p>
            <a:pPr algn="ctr">
              <a:defRPr/>
            </a:pPr>
            <a:endParaRPr lang="pt-BR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7" name="Retângulo 5">
            <a:extLst>
              <a:ext uri="{FF2B5EF4-FFF2-40B4-BE49-F238E27FC236}">
                <a16:creationId xmlns:a16="http://schemas.microsoft.com/office/drawing/2014/main" id="{20D90076-0C27-B743-8500-64A8026565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1896" y="1462389"/>
            <a:ext cx="3136608" cy="4555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no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pt-BR" sz="3600" err="1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Basics</a:t>
            </a:r>
            <a:r>
              <a:rPr lang="pt-BR" sz="360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III</a:t>
            </a:r>
            <a:endParaRPr lang="pt-BR" sz="3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(Re)</a:t>
            </a:r>
            <a:r>
              <a:rPr lang="pt-BR" sz="2000" err="1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err="1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endParaRPr lang="pt-BR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pt-BR" sz="1600">
                <a:latin typeface="Arial" panose="020B0604020202020204" pitchFamily="34" charset="0"/>
                <a:cs typeface="Arial" panose="020B0604020202020204" pitchFamily="34" charset="0"/>
              </a:rPr>
              <a:t>Modules</a:t>
            </a:r>
          </a:p>
          <a:p>
            <a:pPr algn="ctr">
              <a:lnSpc>
                <a:spcPct val="150000"/>
              </a:lnSpc>
              <a:defRPr/>
            </a:pPr>
            <a:r>
              <a:rPr lang="pt-BR" sz="1600" err="1">
                <a:latin typeface="Arial" panose="020B0604020202020204" pitchFamily="34" charset="0"/>
                <a:cs typeface="Arial" panose="020B0604020202020204" pitchFamily="34" charset="0"/>
              </a:rPr>
              <a:t>Packages</a:t>
            </a:r>
            <a:endParaRPr lang="pt-BR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Python2 </a:t>
            </a:r>
            <a:r>
              <a:rPr lang="pt-BR" sz="200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 Python3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External packages</a:t>
            </a:r>
          </a:p>
          <a:p>
            <a:pPr algn="ctr">
              <a:lnSpc>
                <a:spcPct val="150000"/>
              </a:lnSpc>
              <a:defRPr/>
            </a:pP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Virtual </a:t>
            </a:r>
            <a:r>
              <a:rPr lang="pt-BR" sz="2000" err="1">
                <a:latin typeface="Arial" panose="020B0604020202020204" pitchFamily="34" charset="0"/>
                <a:cs typeface="Arial" panose="020B0604020202020204" pitchFamily="34" charset="0"/>
              </a:rPr>
              <a:t>Environments</a:t>
            </a:r>
            <a:endParaRPr lang="pt-BR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Conda </a:t>
            </a:r>
            <a:r>
              <a:rPr lang="pt-BR" sz="200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 Anaconda</a:t>
            </a:r>
          </a:p>
          <a:p>
            <a:pPr algn="ctr">
              <a:defRPr/>
            </a:pPr>
            <a:endParaRPr lang="pt-BR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17038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imexam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30</a:t>
            </a:fld>
            <a:endParaRPr lang="pt-BR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53C77D-E80F-944E-8C83-A727FB35527C}"/>
              </a:ext>
            </a:extLst>
          </p:cNvPr>
          <p:cNvSpPr txBox="1"/>
          <p:nvPr/>
        </p:nvSpPr>
        <p:spPr>
          <a:xfrm>
            <a:off x="316375" y="1412776"/>
            <a:ext cx="3743332" cy="2026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Issues and Limitations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Under heavy development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DS9 v7.4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8EA424-FCC3-7042-B695-A5D92AB8EE91}"/>
              </a:ext>
            </a:extLst>
          </p:cNvPr>
          <p:cNvSpPr/>
          <p:nvPr/>
        </p:nvSpPr>
        <p:spPr>
          <a:xfrm>
            <a:off x="316375" y="3140968"/>
            <a:ext cx="8489032" cy="1785104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import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Roboto Mono" pitchFamily="2" charset="0"/>
                <a:ea typeface="Roboto Mono" pitchFamily="2" charset="0"/>
              </a:rPr>
              <a:t>imexam</a:t>
            </a:r>
            <a:endParaRPr lang="en-US" dirty="0">
              <a:solidFill>
                <a:srgbClr val="00B0F0"/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</a:t>
            </a:r>
            <a:endParaRPr lang="en-US" dirty="0">
              <a:solidFill>
                <a:schemeClr val="bg1"/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 </a:t>
            </a:r>
            <a:r>
              <a:rPr lang="en-US" dirty="0">
                <a:solidFill>
                  <a:srgbClr val="EF60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imexam.connect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3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w.load_fits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"data/</a:t>
            </a:r>
            <a:r>
              <a:rPr lang="en-US" dirty="0" err="1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simple_image.fits</a:t>
            </a:r>
            <a:r>
              <a:rPr lang="en-US" dirty="0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4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w.imexam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E0BF79-C844-C241-9318-38001D47C8A7}"/>
              </a:ext>
            </a:extLst>
          </p:cNvPr>
          <p:cNvSpPr/>
          <p:nvPr/>
        </p:nvSpPr>
        <p:spPr>
          <a:xfrm>
            <a:off x="251520" y="1364134"/>
            <a:ext cx="8735745" cy="465715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EB1BEE-B589-E142-A0BF-D650F2D16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836" y="550676"/>
            <a:ext cx="5167452" cy="5758644"/>
          </a:xfrm>
          <a:prstGeom prst="rect">
            <a:avLst/>
          </a:prstGeom>
        </p:spPr>
      </p:pic>
      <p:sp>
        <p:nvSpPr>
          <p:cNvPr id="13" name="Cross 12">
            <a:extLst>
              <a:ext uri="{FF2B5EF4-FFF2-40B4-BE49-F238E27FC236}">
                <a16:creationId xmlns:a16="http://schemas.microsoft.com/office/drawing/2014/main" id="{7A6FBB23-21C9-944C-AECF-DFB7E76081FA}"/>
              </a:ext>
            </a:extLst>
          </p:cNvPr>
          <p:cNvSpPr/>
          <p:nvPr/>
        </p:nvSpPr>
        <p:spPr>
          <a:xfrm>
            <a:off x="6786000" y="3546000"/>
            <a:ext cx="478779" cy="478779"/>
          </a:xfrm>
          <a:prstGeom prst="plus">
            <a:avLst>
              <a:gd name="adj" fmla="val 46536"/>
            </a:avLst>
          </a:prstGeom>
          <a:solidFill>
            <a:srgbClr val="00B05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D6AFD4-9169-6D41-A481-F6CF4F5443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08" y="2160240"/>
            <a:ext cx="4251109" cy="38610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3BE127B-B325-9045-BE82-3043867CA099}"/>
              </a:ext>
            </a:extLst>
          </p:cNvPr>
          <p:cNvSpPr txBox="1"/>
          <p:nvPr/>
        </p:nvSpPr>
        <p:spPr>
          <a:xfrm>
            <a:off x="1376194" y="5692566"/>
            <a:ext cx="2252541" cy="876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Press </a:t>
            </a:r>
            <a:r>
              <a:rPr lang="en-US" b="1" dirty="0">
                <a:latin typeface="Roboto Mono" pitchFamily="2" charset="0"/>
                <a:ea typeface="Roboto Mono" pitchFamily="2" charset="0"/>
              </a:rPr>
              <a:t>L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Plot Line (row)</a:t>
            </a:r>
          </a:p>
        </p:txBody>
      </p:sp>
    </p:spTree>
    <p:extLst>
      <p:ext uri="{BB962C8B-B14F-4D97-AF65-F5344CB8AC3E}">
        <p14:creationId xmlns:p14="http://schemas.microsoft.com/office/powerpoint/2010/main" val="270965151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imexam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31</a:t>
            </a:fld>
            <a:endParaRPr lang="pt-BR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53C77D-E80F-944E-8C83-A727FB35527C}"/>
              </a:ext>
            </a:extLst>
          </p:cNvPr>
          <p:cNvSpPr txBox="1"/>
          <p:nvPr/>
        </p:nvSpPr>
        <p:spPr>
          <a:xfrm>
            <a:off x="316375" y="1412776"/>
            <a:ext cx="3743332" cy="2026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Issues and Limitations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Under heavy development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DS9 v7.4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8EA424-FCC3-7042-B695-A5D92AB8EE91}"/>
              </a:ext>
            </a:extLst>
          </p:cNvPr>
          <p:cNvSpPr/>
          <p:nvPr/>
        </p:nvSpPr>
        <p:spPr>
          <a:xfrm>
            <a:off x="316375" y="3140968"/>
            <a:ext cx="8489032" cy="1785104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import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rgbClr val="00B0F0"/>
                </a:solidFill>
                <a:latin typeface="Roboto Mono" pitchFamily="2" charset="0"/>
                <a:ea typeface="Roboto Mono" pitchFamily="2" charset="0"/>
              </a:rPr>
              <a:t>imexam</a:t>
            </a:r>
            <a:endParaRPr lang="en-US" dirty="0">
              <a:solidFill>
                <a:srgbClr val="00B0F0"/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</a:t>
            </a:r>
            <a:endParaRPr lang="en-US" dirty="0">
              <a:solidFill>
                <a:schemeClr val="bg1"/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 </a:t>
            </a:r>
            <a:r>
              <a:rPr lang="en-US" dirty="0">
                <a:solidFill>
                  <a:srgbClr val="EF60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imexam.connect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3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w.load_fits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"data/</a:t>
            </a:r>
            <a:r>
              <a:rPr lang="en-US" dirty="0" err="1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simple_image.fits</a:t>
            </a:r>
            <a:r>
              <a:rPr lang="en-US" dirty="0">
                <a:solidFill>
                  <a:srgbClr val="FE87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4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w.imexam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E0BF79-C844-C241-9318-38001D47C8A7}"/>
              </a:ext>
            </a:extLst>
          </p:cNvPr>
          <p:cNvSpPr/>
          <p:nvPr/>
        </p:nvSpPr>
        <p:spPr>
          <a:xfrm>
            <a:off x="251520" y="1364134"/>
            <a:ext cx="8735745" cy="465715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EB1BEE-B589-E142-A0BF-D650F2D16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836" y="550676"/>
            <a:ext cx="5167452" cy="5758644"/>
          </a:xfrm>
          <a:prstGeom prst="rect">
            <a:avLst/>
          </a:prstGeom>
        </p:spPr>
      </p:pic>
      <p:sp>
        <p:nvSpPr>
          <p:cNvPr id="13" name="Cross 12">
            <a:extLst>
              <a:ext uri="{FF2B5EF4-FFF2-40B4-BE49-F238E27FC236}">
                <a16:creationId xmlns:a16="http://schemas.microsoft.com/office/drawing/2014/main" id="{7A6FBB23-21C9-944C-AECF-DFB7E76081FA}"/>
              </a:ext>
            </a:extLst>
          </p:cNvPr>
          <p:cNvSpPr/>
          <p:nvPr/>
        </p:nvSpPr>
        <p:spPr>
          <a:xfrm>
            <a:off x="6786000" y="3546000"/>
            <a:ext cx="478779" cy="478779"/>
          </a:xfrm>
          <a:prstGeom prst="plus">
            <a:avLst>
              <a:gd name="adj" fmla="val 46536"/>
            </a:avLst>
          </a:prstGeom>
          <a:solidFill>
            <a:srgbClr val="00B05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C0E0B11-DE33-1F44-8B76-4FE6DDE9FE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08" y="2160240"/>
            <a:ext cx="4251108" cy="38610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26425F3-EAA1-7140-8840-BEB0BF26DCC5}"/>
              </a:ext>
            </a:extLst>
          </p:cNvPr>
          <p:cNvSpPr txBox="1"/>
          <p:nvPr/>
        </p:nvSpPr>
        <p:spPr>
          <a:xfrm>
            <a:off x="1651912" y="5692566"/>
            <a:ext cx="1701107" cy="876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Press </a:t>
            </a:r>
            <a:r>
              <a:rPr lang="en-US" b="1" dirty="0">
                <a:latin typeface="Roboto Mono" pitchFamily="2" charset="0"/>
                <a:ea typeface="Roboto Mono" pitchFamily="2" charset="0"/>
              </a:rPr>
              <a:t>C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Plot Column</a:t>
            </a:r>
          </a:p>
        </p:txBody>
      </p:sp>
    </p:spTree>
    <p:extLst>
      <p:ext uri="{BB962C8B-B14F-4D97-AF65-F5344CB8AC3E}">
        <p14:creationId xmlns:p14="http://schemas.microsoft.com/office/powerpoint/2010/main" val="332835341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imexam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32</a:t>
            </a:fld>
            <a:endParaRPr lang="pt-BR" alt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53C77D-E80F-944E-8C83-A727FB35527C}"/>
              </a:ext>
            </a:extLst>
          </p:cNvPr>
          <p:cNvSpPr txBox="1"/>
          <p:nvPr/>
        </p:nvSpPr>
        <p:spPr>
          <a:xfrm>
            <a:off x="316375" y="1412776"/>
            <a:ext cx="3743332" cy="2026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Issues and Limitations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Under heavy development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DS9 v7.4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8EA424-FCC3-7042-B695-A5D92AB8EE91}"/>
              </a:ext>
            </a:extLst>
          </p:cNvPr>
          <p:cNvSpPr/>
          <p:nvPr/>
        </p:nvSpPr>
        <p:spPr>
          <a:xfrm>
            <a:off x="316375" y="3140968"/>
            <a:ext cx="8489032" cy="2308324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In [</a:t>
            </a:r>
            <a:r>
              <a:rPr lang="en-US" dirty="0">
                <a:solidFill>
                  <a:srgbClr val="00F200"/>
                </a:solidFill>
                <a:latin typeface="Roboto Mono" pitchFamily="2" charset="0"/>
                <a:ea typeface="Roboto Mono" pitchFamily="2" charset="0"/>
              </a:rPr>
              <a:t>4</a:t>
            </a:r>
            <a:r>
              <a:rPr lang="en-US" dirty="0">
                <a:solidFill>
                  <a:srgbClr val="00B050"/>
                </a:solidFill>
                <a:latin typeface="Roboto Mono" pitchFamily="2" charset="0"/>
                <a:ea typeface="Roboto Mono" pitchFamily="2" charset="0"/>
              </a:rPr>
              <a:t>]: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v.imexam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()</a:t>
            </a:r>
          </a:p>
          <a:p>
            <a:endParaRPr lang="en-US" dirty="0">
              <a:solidFill>
                <a:schemeClr val="bg1"/>
              </a:solidFill>
              <a:latin typeface="Roboto Mono" pitchFamily="2" charset="0"/>
              <a:ea typeface="Roboto Mono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Press 'q' to quit</a:t>
            </a:r>
            <a:b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</a:br>
            <a:endParaRPr lang="en-US" dirty="0">
              <a:solidFill>
                <a:schemeClr val="bg1"/>
              </a:solidFill>
              <a:latin typeface="Roboto Mono" pitchFamily="2" charset="0"/>
              <a:ea typeface="Roboto Mono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2 Make the next plot in a new window</a:t>
            </a:r>
          </a:p>
          <a:p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a Aperture sum, with radius </a:t>
            </a:r>
            <a:r>
              <a:rPr lang="en-US" dirty="0" err="1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region_size</a:t>
            </a:r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 </a:t>
            </a:r>
          </a:p>
          <a:p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b Return the 2D gauss fit center of the object</a:t>
            </a:r>
          </a:p>
          <a:p>
            <a:r>
              <a:rPr lang="en-US" dirty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rPr>
              <a:t>…</a:t>
            </a:r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4A1F7F6-950C-A948-905F-002326BEDED0}"/>
              </a:ext>
            </a:extLst>
          </p:cNvPr>
          <p:cNvSpPr/>
          <p:nvPr/>
        </p:nvSpPr>
        <p:spPr>
          <a:xfrm>
            <a:off x="6786000" y="3546000"/>
            <a:ext cx="478779" cy="478779"/>
          </a:xfrm>
          <a:prstGeom prst="plus">
            <a:avLst>
              <a:gd name="adj" fmla="val 46536"/>
            </a:avLst>
          </a:prstGeom>
          <a:solidFill>
            <a:srgbClr val="00B05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51345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1EA4D58-9EC3-B940-BC03-F97E89FE7194}"/>
              </a:ext>
            </a:extLst>
          </p:cNvPr>
          <p:cNvSpPr/>
          <p:nvPr/>
        </p:nvSpPr>
        <p:spPr>
          <a:xfrm>
            <a:off x="1126538" y="3247866"/>
            <a:ext cx="3482404" cy="217240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a typeface="Roboto Mono" pitchFamily="2" charset="0"/>
              </a:rPr>
              <a:t>Local density maxima with peaks above threshold;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a typeface="Roboto Mono" pitchFamily="2" charset="0"/>
              </a:rPr>
              <a:t>Matching 2D Gaussian Kernel;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a typeface="Roboto Mono" pitchFamily="2" charset="0"/>
              </a:rPr>
              <a:t>Kernel may be elliptical.</a:t>
            </a:r>
          </a:p>
        </p:txBody>
      </p:sp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photutils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33</a:t>
            </a:fld>
            <a:endParaRPr lang="pt-BR" altLang="x-none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6039A38-7BF2-9142-9EE6-C94E4A4A9BEA}"/>
              </a:ext>
            </a:extLst>
          </p:cNvPr>
          <p:cNvSpPr/>
          <p:nvPr/>
        </p:nvSpPr>
        <p:spPr>
          <a:xfrm>
            <a:off x="3467735" y="1168012"/>
            <a:ext cx="2300223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photutils</a:t>
            </a:r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3A1FAB0-1C64-7241-B26D-EFDDBE8D3336}"/>
              </a:ext>
            </a:extLst>
          </p:cNvPr>
          <p:cNvSpPr/>
          <p:nvPr/>
        </p:nvSpPr>
        <p:spPr>
          <a:xfrm>
            <a:off x="1721734" y="2345097"/>
            <a:ext cx="2300223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DAOFind</a:t>
            </a:r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464E6EA-DD4D-9D48-8271-CA4476D5341A}"/>
              </a:ext>
            </a:extLst>
          </p:cNvPr>
          <p:cNvSpPr/>
          <p:nvPr/>
        </p:nvSpPr>
        <p:spPr>
          <a:xfrm>
            <a:off x="5195927" y="2345097"/>
            <a:ext cx="2300223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</a:rPr>
              <a:t>IrafStarFind</a:t>
            </a:r>
            <a:endParaRPr lang="en-US" dirty="0">
              <a:solidFill>
                <a:schemeClr val="tx1"/>
              </a:solidFill>
              <a:latin typeface="Roboto Mono" pitchFamily="2" charset="0"/>
              <a:ea typeface="Roboto Mono" pitchFamily="2" charset="0"/>
            </a:endParaRP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F0C41F7E-C8C2-954E-A21C-E9C4C8611FD7}"/>
              </a:ext>
            </a:extLst>
          </p:cNvPr>
          <p:cNvCxnSpPr>
            <a:cxnSpLocks/>
            <a:stCxn id="6" idx="2"/>
            <a:endCxn id="9" idx="3"/>
          </p:cNvCxnSpPr>
          <p:nvPr/>
        </p:nvCxnSpPr>
        <p:spPr>
          <a:xfrm rot="5400000">
            <a:off x="3959960" y="2144409"/>
            <a:ext cx="719885" cy="595890"/>
          </a:xfrm>
          <a:prstGeom prst="bent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9723A69-EABC-2C4A-BE13-AEB01E272E61}"/>
              </a:ext>
            </a:extLst>
          </p:cNvPr>
          <p:cNvCxnSpPr>
            <a:cxnSpLocks/>
            <a:stCxn id="6" idx="2"/>
            <a:endCxn id="10" idx="1"/>
          </p:cNvCxnSpPr>
          <p:nvPr/>
        </p:nvCxnSpPr>
        <p:spPr>
          <a:xfrm rot="16200000" flipH="1">
            <a:off x="4546945" y="2153314"/>
            <a:ext cx="719885" cy="578080"/>
          </a:xfrm>
          <a:prstGeom prst="bent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B6E686B-DC2F-9941-B75A-92CF36A3FECA}"/>
              </a:ext>
            </a:extLst>
          </p:cNvPr>
          <p:cNvSpPr/>
          <p:nvPr/>
        </p:nvSpPr>
        <p:spPr>
          <a:xfrm>
            <a:off x="4617478" y="3259497"/>
            <a:ext cx="3482404" cy="217240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a typeface="Roboto Mono" pitchFamily="2" charset="0"/>
              </a:rPr>
              <a:t>Implements IRAF's </a:t>
            </a:r>
            <a:r>
              <a:rPr lang="en-US" dirty="0" err="1">
                <a:solidFill>
                  <a:schemeClr val="tx1"/>
                </a:solidFill>
                <a:ea typeface="Roboto Mono" pitchFamily="2" charset="0"/>
              </a:rPr>
              <a:t>starfind</a:t>
            </a:r>
            <a:r>
              <a:rPr lang="en-US" dirty="0">
                <a:solidFill>
                  <a:schemeClr val="tx1"/>
                </a:solidFill>
                <a:ea typeface="Roboto Mono" pitchFamily="2" charset="0"/>
              </a:rPr>
              <a:t>;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a typeface="Roboto Mono" pitchFamily="2" charset="0"/>
              </a:rPr>
              <a:t>Matching 2D Gaussian Kernel.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a typeface="Roboto Mono" pitchFamily="2" charset="0"/>
              </a:rPr>
              <a:t>Use image moments.</a:t>
            </a:r>
          </a:p>
        </p:txBody>
      </p:sp>
    </p:spTree>
    <p:extLst>
      <p:ext uri="{BB962C8B-B14F-4D97-AF65-F5344CB8AC3E}">
        <p14:creationId xmlns:p14="http://schemas.microsoft.com/office/powerpoint/2010/main" val="125582998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photutils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34</a:t>
            </a:fld>
            <a:endParaRPr lang="pt-BR" altLang="x-non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7607B-9589-6543-81DB-E9B4A6C301EB}"/>
              </a:ext>
            </a:extLst>
          </p:cNvPr>
          <p:cNvSpPr/>
          <p:nvPr/>
        </p:nvSpPr>
        <p:spPr>
          <a:xfrm>
            <a:off x="373330" y="1690766"/>
            <a:ext cx="8489032" cy="1431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from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photutils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datasets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hdu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datasets.load_star_image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   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data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hdu.data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[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0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: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401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0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: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401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8CEE61-8765-4141-89E7-66C5486424B5}"/>
              </a:ext>
            </a:extLst>
          </p:cNvPr>
          <p:cNvSpPr/>
          <p:nvPr/>
        </p:nvSpPr>
        <p:spPr>
          <a:xfrm>
            <a:off x="251520" y="1364134"/>
            <a:ext cx="8735745" cy="465715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A56A8E9-0BD9-7245-B1DF-0885EAE1EA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438" y="1112313"/>
            <a:ext cx="5005362" cy="443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867303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photutils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35</a:t>
            </a:fld>
            <a:endParaRPr lang="pt-BR" altLang="x-non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7607B-9589-6543-81DB-E9B4A6C301EB}"/>
              </a:ext>
            </a:extLst>
          </p:cNvPr>
          <p:cNvSpPr/>
          <p:nvPr/>
        </p:nvSpPr>
        <p:spPr>
          <a:xfrm>
            <a:off x="373330" y="1690766"/>
            <a:ext cx="8489032" cy="1431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from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photutils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datasets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hdu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datasets.load_star_image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   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data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hdu.data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[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0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: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401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0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: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401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82A9C45-871B-6B43-A5FB-8EAF8BFBE071}"/>
              </a:ext>
            </a:extLst>
          </p:cNvPr>
          <p:cNvGrpSpPr/>
          <p:nvPr/>
        </p:nvGrpSpPr>
        <p:grpSpPr>
          <a:xfrm>
            <a:off x="373330" y="3839334"/>
            <a:ext cx="8489032" cy="1807003"/>
            <a:chOff x="373330" y="3131175"/>
            <a:chExt cx="8489032" cy="180700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FFBF9BE-7BCD-894F-8320-5EF80DFAB9AC}"/>
                </a:ext>
              </a:extLst>
            </p:cNvPr>
            <p:cNvSpPr/>
            <p:nvPr/>
          </p:nvSpPr>
          <p:spPr>
            <a:xfrm>
              <a:off x="373330" y="3131175"/>
              <a:ext cx="8489032" cy="14311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  <a:spcAft>
                  <a:spcPts val="600"/>
                </a:spcAft>
              </a:pPr>
              <a:r>
                <a:rPr lang="en-US" dirty="0">
                  <a:solidFill>
                    <a:srgbClr val="008000"/>
                  </a:solidFill>
                  <a:latin typeface="Roboto Mono" pitchFamily="2" charset="0"/>
                  <a:ea typeface="Roboto Mono" pitchFamily="2" charset="0"/>
                </a:rPr>
                <a:t>from </a:t>
              </a:r>
              <a:r>
                <a:rPr lang="en-US" dirty="0" err="1">
                  <a:latin typeface="Roboto Mono" pitchFamily="2" charset="0"/>
                  <a:ea typeface="Roboto Mono" pitchFamily="2" charset="0"/>
                </a:rPr>
                <a:t>astropy.stats</a:t>
              </a:r>
              <a:r>
                <a:rPr lang="en-US" dirty="0">
                  <a:solidFill>
                    <a:srgbClr val="008000"/>
                  </a:solidFill>
                  <a:latin typeface="Roboto Mono" pitchFamily="2" charset="0"/>
                  <a:ea typeface="Roboto Mono" pitchFamily="2" charset="0"/>
                </a:rPr>
                <a:t> import </a:t>
              </a:r>
              <a:r>
                <a:rPr lang="en-US" dirty="0" err="1">
                  <a:latin typeface="Roboto Mono" pitchFamily="2" charset="0"/>
                  <a:ea typeface="Roboto Mono" pitchFamily="2" charset="0"/>
                </a:rPr>
                <a:t>sigma_clipped_stats</a:t>
              </a:r>
              <a:endParaRPr lang="en-US" dirty="0">
                <a:latin typeface="Roboto Mono" pitchFamily="2" charset="0"/>
                <a:ea typeface="Roboto Mono" pitchFamily="2" charset="0"/>
              </a:endParaRPr>
            </a:p>
            <a:p>
              <a:pPr>
                <a:spcBef>
                  <a:spcPts val="0"/>
                </a:spcBef>
                <a:spcAft>
                  <a:spcPts val="600"/>
                </a:spcAft>
              </a:pPr>
              <a:endPara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endParaRPr>
            </a:p>
            <a:p>
              <a:pPr>
                <a:spcBef>
                  <a:spcPts val="0"/>
                </a:spcBef>
                <a:spcAft>
                  <a:spcPts val="600"/>
                </a:spcAft>
              </a:pPr>
              <a:r>
                <a:rPr lang="en-US" dirty="0">
                  <a:latin typeface="Roboto Mono" pitchFamily="2" charset="0"/>
                  <a:ea typeface="Roboto Mono" pitchFamily="2" charset="0"/>
                </a:rPr>
                <a:t>mean, median, </a:t>
              </a:r>
              <a:r>
                <a:rPr lang="en-US" dirty="0" err="1">
                  <a:latin typeface="Roboto Mono" pitchFamily="2" charset="0"/>
                  <a:ea typeface="Roboto Mono" pitchFamily="2" charset="0"/>
                </a:rPr>
                <a:t>std</a:t>
              </a:r>
              <a:r>
                <a:rPr lang="en-US" dirty="0">
                  <a:latin typeface="Roboto Mono" pitchFamily="2" charset="0"/>
                  <a:ea typeface="Roboto Mono" pitchFamily="2" charset="0"/>
                </a:rPr>
                <a:t> = </a:t>
              </a:r>
              <a:r>
                <a:rPr lang="en-US" dirty="0" err="1">
                  <a:latin typeface="Roboto Mono" pitchFamily="2" charset="0"/>
                  <a:ea typeface="Roboto Mono" pitchFamily="2" charset="0"/>
                </a:rPr>
                <a:t>sigma_clipped_stats</a:t>
              </a:r>
              <a:r>
                <a:rPr lang="en-US" dirty="0">
                  <a:latin typeface="Roboto Mono" pitchFamily="2" charset="0"/>
                  <a:ea typeface="Roboto Mono" pitchFamily="2" charset="0"/>
                </a:rPr>
                <a:t>(data, sigma=</a:t>
              </a:r>
              <a:r>
                <a:rPr lang="en-US" dirty="0">
                  <a:solidFill>
                    <a:srgbClr val="008000"/>
                  </a:solidFill>
                  <a:latin typeface="Roboto Mono" pitchFamily="2" charset="0"/>
                  <a:ea typeface="Roboto Mono" pitchFamily="2" charset="0"/>
                </a:rPr>
                <a:t>3.0</a:t>
              </a:r>
              <a:r>
                <a:rPr lang="en-US" dirty="0">
                  <a:latin typeface="Roboto Mono" pitchFamily="2" charset="0"/>
                  <a:ea typeface="Roboto Mono" pitchFamily="2" charset="0"/>
                </a:rPr>
                <a:t>)    </a:t>
              </a:r>
            </a:p>
            <a:p>
              <a:pPr>
                <a:spcBef>
                  <a:spcPts val="0"/>
                </a:spcBef>
                <a:spcAft>
                  <a:spcPts val="600"/>
                </a:spcAft>
              </a:pPr>
              <a:r>
                <a:rPr lang="en-US" dirty="0">
                  <a:solidFill>
                    <a:srgbClr val="008000"/>
                  </a:solidFill>
                  <a:latin typeface="Roboto Mono" pitchFamily="2" charset="0"/>
                  <a:ea typeface="Roboto Mono" pitchFamily="2" charset="0"/>
                </a:rPr>
                <a:t>print</a:t>
              </a:r>
              <a:r>
                <a:rPr lang="en-US" dirty="0">
                  <a:latin typeface="Roboto Mono" pitchFamily="2" charset="0"/>
                  <a:ea typeface="Roboto Mono" pitchFamily="2" charset="0"/>
                </a:rPr>
                <a:t>(mean, median, </a:t>
              </a:r>
              <a:r>
                <a:rPr lang="en-US" dirty="0" err="1">
                  <a:latin typeface="Roboto Mono" pitchFamily="2" charset="0"/>
                  <a:ea typeface="Roboto Mono" pitchFamily="2" charset="0"/>
                </a:rPr>
                <a:t>std</a:t>
              </a:r>
              <a:r>
                <a:rPr lang="en-US" dirty="0">
                  <a:latin typeface="Roboto Mono" pitchFamily="2" charset="0"/>
                  <a:ea typeface="Roboto Mono" pitchFamily="2" charset="0"/>
                </a:rPr>
                <a:t>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4D7215-F59C-0F45-8B6E-4E17B942FA84}"/>
                </a:ext>
              </a:extLst>
            </p:cNvPr>
            <p:cNvSpPr txBox="1"/>
            <p:nvPr/>
          </p:nvSpPr>
          <p:spPr>
            <a:xfrm>
              <a:off x="373330" y="4568846"/>
              <a:ext cx="5974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Mono" pitchFamily="2" charset="0"/>
                  <a:ea typeface="Roboto Mono" pitchFamily="2" charset="0"/>
                </a:rPr>
                <a:t>3668.09661145823 3649.0 204.41388592022315</a:t>
              </a:r>
            </a:p>
          </p:txBody>
        </p:sp>
      </p:grpSp>
      <p:sp>
        <p:nvSpPr>
          <p:cNvPr id="10" name="Título 6">
            <a:extLst>
              <a:ext uri="{FF2B5EF4-FFF2-40B4-BE49-F238E27FC236}">
                <a16:creationId xmlns:a16="http://schemas.microsoft.com/office/drawing/2014/main" id="{DB82BF30-13C0-D64D-B34C-D4B0CB82CC46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400" dirty="0" err="1">
                <a:latin typeface="Lato" charset="0"/>
              </a:rPr>
              <a:t>Getting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Stats</a:t>
            </a:r>
            <a:endParaRPr lang="pt-BR" altLang="x-none" sz="2400" dirty="0"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467286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photutils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36</a:t>
            </a:fld>
            <a:endParaRPr lang="pt-BR" altLang="x-non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7607B-9589-6543-81DB-E9B4A6C301EB}"/>
              </a:ext>
            </a:extLst>
          </p:cNvPr>
          <p:cNvSpPr/>
          <p:nvPr/>
        </p:nvSpPr>
        <p:spPr>
          <a:xfrm>
            <a:off x="373330" y="1340768"/>
            <a:ext cx="8489032" cy="1431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from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photutils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DAOStarFinder</a:t>
            </a: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daofind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DAOStarFinder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fwhm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3.0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threshold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5.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*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std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   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sources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daofind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(data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-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median)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51E806-3B5B-B646-BA50-B02930ABAB96}"/>
              </a:ext>
            </a:extLst>
          </p:cNvPr>
          <p:cNvSpPr/>
          <p:nvPr/>
        </p:nvSpPr>
        <p:spPr>
          <a:xfrm>
            <a:off x="373330" y="4869160"/>
            <a:ext cx="848903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Mono" pitchFamily="2" charset="0"/>
                <a:ea typeface="Roboto Mono" pitchFamily="2" charset="0"/>
              </a:rPr>
              <a:t>id 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Mono" pitchFamily="2" charset="0"/>
                <a:ea typeface="Roboto Mono" pitchFamily="2" charset="0"/>
              </a:rPr>
              <a:t>xcentroid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Mono" pitchFamily="2" charset="0"/>
                <a:ea typeface="Roboto Mono" pitchFamily="2" charset="0"/>
              </a:rPr>
              <a:t>ycentroid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Mono" pitchFamily="2" charset="0"/>
                <a:ea typeface="Roboto Mono" pitchFamily="2" charset="0"/>
              </a:rPr>
              <a:t> sharpness  ... sky peak flux      mag </a:t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Mono" pitchFamily="2" charset="0"/>
                <a:ea typeface="Roboto Mono" pitchFamily="2" charset="0"/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Mono" pitchFamily="2" charset="0"/>
                <a:ea typeface="Roboto Mono" pitchFamily="2" charset="0"/>
              </a:rPr>
              <a:t>--- --------- --------- ---------- ... --- ---- --------- ------------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Mono" pitchFamily="2" charset="0"/>
                <a:ea typeface="Roboto Mono" pitchFamily="2" charset="0"/>
              </a:rPr>
              <a:t>  1 144.24757 6.3797904 0.58156257 ...   0 6903 5.6976747   -1.8892441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Mono" pitchFamily="2" charset="0"/>
                <a:ea typeface="Roboto Mono" pitchFamily="2" charset="0"/>
              </a:rPr>
              <a:t>  2 208.66907 6.8205805 0.48348966 ...   0 7896 6.7186388   -2.0682032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Mono" pitchFamily="2" charset="0"/>
                <a:ea typeface="Roboto Mono" pitchFamily="2" charset="0"/>
              </a:rPr>
              <a:t>...       ...       ...        ... ... ...  ...       ...          ...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Mono" pitchFamily="2" charset="0"/>
                <a:ea typeface="Roboto Mono" pitchFamily="2" charset="0"/>
              </a:rPr>
              <a:t>286 360.44533 399.52381 0.37315624 ...   0 8079 6.9203438   -2.1003192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Mono" pitchFamily="2" charset="0"/>
                <a:ea typeface="Roboto Mono" pitchFamily="2" charset="0"/>
              </a:rPr>
              <a:t>Length = 286 rows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8DC3A4-36A5-284B-BF4E-8F9535674C42}"/>
              </a:ext>
            </a:extLst>
          </p:cNvPr>
          <p:cNvSpPr/>
          <p:nvPr/>
        </p:nvSpPr>
        <p:spPr>
          <a:xfrm>
            <a:off x="373330" y="2996952"/>
            <a:ext cx="8489032" cy="17851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 Mono" pitchFamily="2" charset="0"/>
                <a:ea typeface="Roboto Mono" pitchFamily="2" charset="0"/>
              </a:rPr>
              <a:t># for consistent table output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for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col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in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sources.colnames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:   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    sources[col].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info.format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BA2121"/>
                </a:solidFill>
                <a:latin typeface="Roboto Mono" pitchFamily="2" charset="0"/>
                <a:ea typeface="Roboto Mono" pitchFamily="2" charset="0"/>
              </a:rPr>
              <a:t>'%.8g'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print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(sources)</a:t>
            </a:r>
          </a:p>
        </p:txBody>
      </p:sp>
      <p:sp>
        <p:nvSpPr>
          <p:cNvPr id="12" name="Título 6">
            <a:extLst>
              <a:ext uri="{FF2B5EF4-FFF2-40B4-BE49-F238E27FC236}">
                <a16:creationId xmlns:a16="http://schemas.microsoft.com/office/drawing/2014/main" id="{138DE171-C4A2-BA47-A5F9-71FFEA954EDB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400" dirty="0" err="1">
                <a:latin typeface="Lato" charset="0"/>
              </a:rPr>
              <a:t>Detect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sources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with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DAOFind</a:t>
            </a:r>
            <a:endParaRPr lang="pt-BR" altLang="x-none" sz="2400" dirty="0"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93402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photutils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37</a:t>
            </a:fld>
            <a:endParaRPr lang="pt-BR" altLang="x-non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7607B-9589-6543-81DB-E9B4A6C301EB}"/>
              </a:ext>
            </a:extLst>
          </p:cNvPr>
          <p:cNvSpPr/>
          <p:nvPr/>
        </p:nvSpPr>
        <p:spPr>
          <a:xfrm>
            <a:off x="373330" y="1340768"/>
            <a:ext cx="8489032" cy="1431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from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photutils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DAOStarFinder</a:t>
            </a: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daofind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DAOStarFinder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fwhm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3.0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threshold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5.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*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std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   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sources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daofind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(data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-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median)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8DC3A4-36A5-284B-BF4E-8F9535674C42}"/>
              </a:ext>
            </a:extLst>
          </p:cNvPr>
          <p:cNvSpPr/>
          <p:nvPr/>
        </p:nvSpPr>
        <p:spPr>
          <a:xfrm>
            <a:off x="373330" y="2996952"/>
            <a:ext cx="8489032" cy="24929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from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photutils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CircularAperture</a:t>
            </a: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Roboto Mono" pitchFamily="2" charset="0"/>
                <a:ea typeface="Roboto Mono" pitchFamily="2" charset="0"/>
              </a:rPr>
              <a:t>... # Create fig, ax and display the image first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positions = (sources[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xcentroid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], sources[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ycentroid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apertures =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CircularAperture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(positions, r=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6.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apertures.plot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(color=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'red'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lw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1.5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alpha=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0.5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ax=ax)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plt.show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7C918E6B-C05C-6F40-9E06-D7A4CC40D531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400" dirty="0" err="1">
                <a:latin typeface="Lato" charset="0"/>
              </a:rPr>
              <a:t>Detect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sources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with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DAOFind</a:t>
            </a:r>
            <a:endParaRPr lang="pt-BR" altLang="x-none" sz="2400" dirty="0"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744964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photutils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38</a:t>
            </a:fld>
            <a:endParaRPr lang="pt-BR" altLang="x-non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7607B-9589-6543-81DB-E9B4A6C301EB}"/>
              </a:ext>
            </a:extLst>
          </p:cNvPr>
          <p:cNvSpPr/>
          <p:nvPr/>
        </p:nvSpPr>
        <p:spPr>
          <a:xfrm>
            <a:off x="373330" y="1340768"/>
            <a:ext cx="8489032" cy="1431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from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photutils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DAOStarFinder</a:t>
            </a: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daofind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DAOStarFinder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fwhm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3.0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threshold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5.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*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std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   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sources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daofind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(data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-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median)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8DC3A4-36A5-284B-BF4E-8F9535674C42}"/>
              </a:ext>
            </a:extLst>
          </p:cNvPr>
          <p:cNvSpPr/>
          <p:nvPr/>
        </p:nvSpPr>
        <p:spPr>
          <a:xfrm>
            <a:off x="373330" y="2996952"/>
            <a:ext cx="8489032" cy="24929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from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photutils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CircularAperture</a:t>
            </a: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Roboto Mono" pitchFamily="2" charset="0"/>
                <a:ea typeface="Roboto Mono" pitchFamily="2" charset="0"/>
              </a:rPr>
              <a:t>... # Create fig, ax and display the image first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positions = (sources[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xcentroid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], sources[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ycentroid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apertures =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CircularAperture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(positions, r=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6.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apertures.plot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(color=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'red'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lw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1.5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alpha=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0.5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ax=ax)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plt.show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331E23-86A8-6A4A-87B0-345DC448F3E8}"/>
              </a:ext>
            </a:extLst>
          </p:cNvPr>
          <p:cNvSpPr/>
          <p:nvPr/>
        </p:nvSpPr>
        <p:spPr>
          <a:xfrm>
            <a:off x="251520" y="1268760"/>
            <a:ext cx="8735745" cy="465715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5471E9-ED7D-6645-971F-C6C5A06351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2" r="13719"/>
          <a:stretch/>
        </p:blipFill>
        <p:spPr>
          <a:xfrm>
            <a:off x="3419872" y="908720"/>
            <a:ext cx="5322782" cy="5184576"/>
          </a:xfrm>
          <a:prstGeom prst="rect">
            <a:avLst/>
          </a:prstGeom>
          <a:effectLst>
            <a:outerShdw blurRad="152400" sx="102000" sy="102000" algn="ctr" rotWithShape="0">
              <a:prstClr val="black">
                <a:alpha val="2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164414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photutils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39</a:t>
            </a:fld>
            <a:endParaRPr lang="pt-BR" altLang="x-non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7607B-9589-6543-81DB-E9B4A6C301EB}"/>
              </a:ext>
            </a:extLst>
          </p:cNvPr>
          <p:cNvSpPr/>
          <p:nvPr/>
        </p:nvSpPr>
        <p:spPr>
          <a:xfrm>
            <a:off x="373330" y="1340768"/>
            <a:ext cx="8489032" cy="1431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from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photutils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IRAFStarFinder</a:t>
            </a: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iraffind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IRAFStarFinder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fwhm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3.0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threshold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5.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*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std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   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iraf_sources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iraffind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(data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-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median)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8DC3A4-36A5-284B-BF4E-8F9535674C42}"/>
              </a:ext>
            </a:extLst>
          </p:cNvPr>
          <p:cNvSpPr/>
          <p:nvPr/>
        </p:nvSpPr>
        <p:spPr>
          <a:xfrm>
            <a:off x="373330" y="2996952"/>
            <a:ext cx="8489032" cy="2139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Roboto Mono" pitchFamily="2" charset="0"/>
                <a:ea typeface="Roboto Mono" pitchFamily="2" charset="0"/>
              </a:rPr>
              <a:t>... # Create fig, ax and display the image first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iraf_pos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= (sources[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xcentroid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], sources[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ycentroid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iraf_ap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=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CircularAperture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iraf_pos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r=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4.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iraf_ap.plot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(color=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'blue'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lw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1.5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alpha=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0.5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ax=ax)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plt.show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  <p:sp>
        <p:nvSpPr>
          <p:cNvPr id="8" name="Título 6">
            <a:extLst>
              <a:ext uri="{FF2B5EF4-FFF2-40B4-BE49-F238E27FC236}">
                <a16:creationId xmlns:a16="http://schemas.microsoft.com/office/drawing/2014/main" id="{25AE6BB5-264D-BB4C-8B76-E9144AABFDA5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400" dirty="0" err="1">
                <a:latin typeface="Lato" charset="0"/>
              </a:rPr>
              <a:t>Detect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sources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with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IRAFStarFinder</a:t>
            </a:r>
            <a:endParaRPr lang="pt-BR" altLang="x-none" sz="2400" dirty="0"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25823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>
                <a:latin typeface="Lato" charset="0"/>
              </a:rPr>
              <a:t>Data </a:t>
            </a:r>
            <a:r>
              <a:rPr lang="pt-BR" altLang="x-none" err="1">
                <a:latin typeface="Lato" charset="0"/>
              </a:rPr>
              <a:t>Analysis</a:t>
            </a:r>
            <a:r>
              <a:rPr lang="pt-BR" altLang="x-none">
                <a:latin typeface="Lato" charset="0"/>
              </a:rPr>
              <a:t> </a:t>
            </a:r>
            <a:r>
              <a:rPr lang="pt-BR" altLang="x-none" err="1">
                <a:latin typeface="Lato" charset="0"/>
              </a:rPr>
              <a:t>and</a:t>
            </a:r>
            <a:r>
              <a:rPr lang="pt-BR" altLang="x-none">
                <a:latin typeface="Lato" charset="0"/>
              </a:rPr>
              <a:t> </a:t>
            </a:r>
            <a:r>
              <a:rPr lang="pt-BR" altLang="x-none" err="1">
                <a:latin typeface="Lato" charset="0"/>
              </a:rPr>
              <a:t>Visualization</a:t>
            </a:r>
            <a:endParaRPr lang="pt-BR" altLang="x-none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</a:t>
            </a:fld>
            <a:endParaRPr lang="pt-BR" altLang="x-none"/>
          </a:p>
        </p:txBody>
      </p:sp>
      <p:sp>
        <p:nvSpPr>
          <p:cNvPr id="8" name="Retângulo 5">
            <a:extLst>
              <a:ext uri="{FF2B5EF4-FFF2-40B4-BE49-F238E27FC236}">
                <a16:creationId xmlns:a16="http://schemas.microsoft.com/office/drawing/2014/main" id="{DC7C7981-2C36-8B49-A531-1C30FB08A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7512" y="1462389"/>
            <a:ext cx="3136608" cy="4555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no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pt-BR" sz="3600" dirty="0"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3"/>
              </a:rPr>
              <a:t>DataViz 1</a:t>
            </a:r>
            <a:endParaRPr lang="pt-BR" sz="36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>
              <a:lnSpc>
                <a:spcPct val="200000"/>
              </a:lnSpc>
              <a:defRPr/>
            </a:pP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iPython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200000"/>
              </a:lnSpc>
              <a:defRPr/>
            </a:pP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NumPy</a:t>
            </a:r>
            <a:endParaRPr lang="pt-BR" sz="20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>
              <a:lnSpc>
                <a:spcPct val="200000"/>
              </a:lnSpc>
              <a:defRPr/>
            </a:pP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MatPlotLib</a:t>
            </a:r>
          </a:p>
          <a:p>
            <a:pPr algn="ctr">
              <a:lnSpc>
                <a:spcPct val="200000"/>
              </a:lnSpc>
              <a:defRPr/>
            </a:pPr>
            <a:r>
              <a:rPr lang="pt-BR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2D </a:t>
            </a:r>
            <a:r>
              <a:rPr lang="pt-BR" sz="200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Plots</a:t>
            </a:r>
            <a:endParaRPr lang="pt-BR" sz="20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" name="Retângulo 5">
            <a:extLst>
              <a:ext uri="{FF2B5EF4-FFF2-40B4-BE49-F238E27FC236}">
                <a16:creationId xmlns:a16="http://schemas.microsoft.com/office/drawing/2014/main" id="{A149CB4E-12CB-244B-993F-AE0BD43F4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5712" y="1462389"/>
            <a:ext cx="3136608" cy="4555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no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DataViz 2</a:t>
            </a:r>
            <a:endParaRPr lang="en-US" sz="20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>
              <a:lnSpc>
                <a:spcPct val="200000"/>
              </a:lnSpc>
              <a:defRPr/>
            </a:pPr>
            <a:r>
              <a:rPr lang="en-US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NumPy Tricks</a:t>
            </a:r>
          </a:p>
          <a:p>
            <a:pPr algn="ctr">
              <a:lnSpc>
                <a:spcPct val="200000"/>
              </a:lnSpc>
              <a:defRPr/>
            </a:pPr>
            <a:r>
              <a:rPr lang="en-US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Image Display</a:t>
            </a:r>
          </a:p>
          <a:p>
            <a:pPr algn="ctr">
              <a:lnSpc>
                <a:spcPct val="200000"/>
              </a:lnSpc>
              <a:defRPr/>
            </a:pPr>
            <a:r>
              <a:rPr lang="en-US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Image Analysis </a:t>
            </a:r>
          </a:p>
          <a:p>
            <a:pPr algn="ctr">
              <a:lnSpc>
                <a:spcPct val="200000"/>
              </a:lnSpc>
              <a:defRPr/>
            </a:pPr>
            <a:r>
              <a:rPr lang="en-US" sz="2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Image Manipulation</a:t>
            </a:r>
            <a:endParaRPr lang="pt-BR" sz="20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07709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photutils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</a:t>
            </a:r>
            <a:r>
              <a:rPr lang="pt-BR" dirty="0" err="1"/>
              <a:t>AstroPy</a:t>
            </a:r>
            <a:r>
              <a:rPr lang="pt-BR" dirty="0"/>
              <a:t>: </a:t>
            </a:r>
            <a:r>
              <a:rPr lang="pt-BR" dirty="0" err="1"/>
              <a:t>Images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40</a:t>
            </a:fld>
            <a:endParaRPr lang="pt-BR" altLang="x-non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97607B-9589-6543-81DB-E9B4A6C301EB}"/>
              </a:ext>
            </a:extLst>
          </p:cNvPr>
          <p:cNvSpPr/>
          <p:nvPr/>
        </p:nvSpPr>
        <p:spPr>
          <a:xfrm>
            <a:off x="373330" y="1340768"/>
            <a:ext cx="8489032" cy="1431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from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photutils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IRAFStarFinder</a:t>
            </a: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iraffind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IRAFStarFinder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fwhm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3.0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threshold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5.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*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std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   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iraf_sources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iraffind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(data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-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median)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8DC3A4-36A5-284B-BF4E-8F9535674C42}"/>
              </a:ext>
            </a:extLst>
          </p:cNvPr>
          <p:cNvSpPr/>
          <p:nvPr/>
        </p:nvSpPr>
        <p:spPr>
          <a:xfrm>
            <a:off x="373330" y="2996952"/>
            <a:ext cx="8489032" cy="2139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Roboto Mono" pitchFamily="2" charset="0"/>
                <a:ea typeface="Roboto Mono" pitchFamily="2" charset="0"/>
              </a:rPr>
              <a:t>... # Create fig, ax and display the image first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iraf_pos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= (sources[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xcentroid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], sources[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ycentroid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iraf_ap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=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CircularAperture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iraf_pos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r=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4.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iraf_ap.plot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(color=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'blue'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lw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1.5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alpha=</a:t>
            </a:r>
            <a:r>
              <a:rPr lang="en-US" dirty="0">
                <a:solidFill>
                  <a:srgbClr val="008000"/>
                </a:solidFill>
                <a:latin typeface="Roboto Mono" pitchFamily="2" charset="0"/>
                <a:ea typeface="Roboto Mono" pitchFamily="2" charset="0"/>
              </a:rPr>
              <a:t>0.5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, ax=ax)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latin typeface="Roboto Mono" pitchFamily="2" charset="0"/>
                <a:ea typeface="Roboto Mono" pitchFamily="2" charset="0"/>
              </a:rPr>
              <a:t>plt.show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  <p:sp>
        <p:nvSpPr>
          <p:cNvPr id="8" name="Título 6">
            <a:extLst>
              <a:ext uri="{FF2B5EF4-FFF2-40B4-BE49-F238E27FC236}">
                <a16:creationId xmlns:a16="http://schemas.microsoft.com/office/drawing/2014/main" id="{1F4F55BA-9540-AA4B-8001-62EFDCA92A28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400" dirty="0" err="1">
                <a:latin typeface="Lato" charset="0"/>
              </a:rPr>
              <a:t>Detect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sources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with</a:t>
            </a:r>
            <a:r>
              <a:rPr lang="pt-BR" altLang="x-none" sz="2400" dirty="0">
                <a:latin typeface="Lato" charset="0"/>
              </a:rPr>
              <a:t> </a:t>
            </a:r>
            <a:r>
              <a:rPr lang="pt-BR" altLang="x-none" sz="2400" dirty="0" err="1">
                <a:latin typeface="Lato" charset="0"/>
              </a:rPr>
              <a:t>IRAFStarFinder</a:t>
            </a:r>
            <a:endParaRPr lang="pt-BR" altLang="x-none" sz="2400" dirty="0">
              <a:latin typeface="Lato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7130CF-9266-6540-A133-0AA603A9D77E}"/>
              </a:ext>
            </a:extLst>
          </p:cNvPr>
          <p:cNvSpPr/>
          <p:nvPr/>
        </p:nvSpPr>
        <p:spPr>
          <a:xfrm>
            <a:off x="251520" y="1268760"/>
            <a:ext cx="8735745" cy="465715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9A2521-D459-034D-9CB5-0AB33E9E9A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1" r="12503"/>
          <a:stretch/>
        </p:blipFill>
        <p:spPr>
          <a:xfrm>
            <a:off x="3731907" y="1315778"/>
            <a:ext cx="5252265" cy="499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3231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photutils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</a:t>
            </a:r>
            <a:r>
              <a:rPr lang="pt-BR" dirty="0" err="1"/>
              <a:t>AstroPy</a:t>
            </a:r>
            <a:r>
              <a:rPr lang="pt-BR" dirty="0"/>
              <a:t>: </a:t>
            </a:r>
            <a:r>
              <a:rPr lang="pt-BR" dirty="0" err="1"/>
              <a:t>Images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41</a:t>
            </a:fld>
            <a:endParaRPr lang="pt-BR" altLang="x-none"/>
          </a:p>
        </p:txBody>
      </p:sp>
      <p:sp>
        <p:nvSpPr>
          <p:cNvPr id="8" name="Título 6">
            <a:extLst>
              <a:ext uri="{FF2B5EF4-FFF2-40B4-BE49-F238E27FC236}">
                <a16:creationId xmlns:a16="http://schemas.microsoft.com/office/drawing/2014/main" id="{1F4F55BA-9540-AA4B-8001-62EFDCA92A28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400" dirty="0">
                <a:solidFill>
                  <a:schemeClr val="accent1"/>
                </a:solidFill>
                <a:latin typeface="Lato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2D Background </a:t>
            </a:r>
            <a:r>
              <a:rPr lang="pt-BR" altLang="x-none" sz="2400" dirty="0" err="1">
                <a:solidFill>
                  <a:schemeClr val="accent1"/>
                </a:solidFill>
                <a:latin typeface="Lato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Subtraction</a:t>
            </a:r>
            <a:endParaRPr lang="pt-BR" altLang="x-none" sz="2400" dirty="0">
              <a:solidFill>
                <a:schemeClr val="accent1"/>
              </a:solidFill>
              <a:latin typeface="Lato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4C63DA-9062-534E-B23C-C3BCED75BF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7938"/>
            <a:ext cx="59309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11608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photutils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</a:t>
            </a:r>
            <a:r>
              <a:rPr lang="pt-BR" dirty="0" err="1"/>
              <a:t>AstroPy</a:t>
            </a:r>
            <a:r>
              <a:rPr lang="pt-BR" dirty="0"/>
              <a:t>: </a:t>
            </a:r>
            <a:r>
              <a:rPr lang="pt-BR" dirty="0" err="1"/>
              <a:t>Images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42</a:t>
            </a:fld>
            <a:endParaRPr lang="pt-BR" altLang="x-none"/>
          </a:p>
        </p:txBody>
      </p:sp>
      <p:sp>
        <p:nvSpPr>
          <p:cNvPr id="8" name="Título 6">
            <a:extLst>
              <a:ext uri="{FF2B5EF4-FFF2-40B4-BE49-F238E27FC236}">
                <a16:creationId xmlns:a16="http://schemas.microsoft.com/office/drawing/2014/main" id="{1F4F55BA-9540-AA4B-8001-62EFDCA92A28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400" dirty="0">
                <a:solidFill>
                  <a:schemeClr val="accent1"/>
                </a:solidFill>
                <a:latin typeface="Lato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2D Background </a:t>
            </a:r>
            <a:r>
              <a:rPr lang="pt-BR" altLang="x-none" sz="2400" dirty="0" err="1">
                <a:solidFill>
                  <a:schemeClr val="accent1"/>
                </a:solidFill>
                <a:latin typeface="Lato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Subtraction</a:t>
            </a:r>
            <a:endParaRPr lang="pt-BR" altLang="x-none" sz="2400" dirty="0">
              <a:solidFill>
                <a:schemeClr val="accent1"/>
              </a:solidFill>
              <a:latin typeface="Lato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4C63DA-9062-534E-B23C-C3BCED75BF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7938"/>
            <a:ext cx="59309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489E9C-C737-F444-A8B4-C4976B6FD6F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2" t="13244" r="6712" b="11254"/>
          <a:stretch/>
        </p:blipFill>
        <p:spPr>
          <a:xfrm>
            <a:off x="3654623" y="2873959"/>
            <a:ext cx="5184577" cy="3308114"/>
          </a:xfrm>
          <a:prstGeom prst="rect">
            <a:avLst/>
          </a:prstGeom>
          <a:effectLst>
            <a:outerShdw blurRad="254000" sx="105000" sy="105000" algn="ct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345840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solidFill>
                  <a:schemeClr val="accent1">
                    <a:lumMod val="75000"/>
                  </a:schemeClr>
                </a:solidFill>
                <a:latin typeface="Lato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photutils</a:t>
            </a:r>
            <a:endParaRPr lang="pt-BR" altLang="x-none" dirty="0">
              <a:solidFill>
                <a:schemeClr val="accent1">
                  <a:lumMod val="75000"/>
                </a:schemeClr>
              </a:solidFill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</a:t>
            </a:r>
            <a:r>
              <a:rPr lang="pt-BR" dirty="0" err="1"/>
              <a:t>AstroPy</a:t>
            </a:r>
            <a:r>
              <a:rPr lang="pt-BR" dirty="0"/>
              <a:t>: </a:t>
            </a:r>
            <a:r>
              <a:rPr lang="pt-BR" dirty="0" err="1"/>
              <a:t>Images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43</a:t>
            </a:fld>
            <a:endParaRPr lang="pt-BR" altLang="x-none"/>
          </a:p>
        </p:txBody>
      </p:sp>
      <p:sp>
        <p:nvSpPr>
          <p:cNvPr id="8" name="Título 6">
            <a:extLst>
              <a:ext uri="{FF2B5EF4-FFF2-40B4-BE49-F238E27FC236}">
                <a16:creationId xmlns:a16="http://schemas.microsoft.com/office/drawing/2014/main" id="{1F4F55BA-9540-AA4B-8001-62EFDCA92A28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400" dirty="0" err="1">
                <a:solidFill>
                  <a:schemeClr val="accent1"/>
                </a:solidFill>
                <a:latin typeface="Lato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</a:t>
            </a:r>
            <a:r>
              <a:rPr lang="pt-BR" altLang="x-none" sz="2400" dirty="0">
                <a:solidFill>
                  <a:schemeClr val="accent1"/>
                </a:solidFill>
                <a:latin typeface="Lato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altLang="x-none" sz="2400" dirty="0" err="1">
                <a:solidFill>
                  <a:schemeClr val="accent1"/>
                </a:solidFill>
                <a:latin typeface="Lato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Segmentation</a:t>
            </a:r>
            <a:endParaRPr lang="pt-BR" altLang="x-none" sz="2400" dirty="0">
              <a:solidFill>
                <a:schemeClr val="accent1"/>
              </a:solidFill>
              <a:latin typeface="Lato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3C7A21-4413-5A47-90D7-E1662E0D4D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283496"/>
            <a:ext cx="7050112" cy="44538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8C114D-1EC2-334B-B268-621DD67B36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844824"/>
            <a:ext cx="7200800" cy="4489785"/>
          </a:xfrm>
          <a:prstGeom prst="rect">
            <a:avLst/>
          </a:prstGeom>
          <a:effectLst>
            <a:outerShdw blurRad="254000" sx="105000" sy="105000" algn="ctr" rotWithShape="0">
              <a:prstClr val="black">
                <a:alpha val="2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7180053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PTS2019 - </a:t>
            </a:r>
            <a:r>
              <a:rPr lang="pt-BR" dirty="0" err="1"/>
              <a:t>AstroPy</a:t>
            </a:r>
            <a:r>
              <a:rPr lang="pt-BR" dirty="0"/>
              <a:t>: </a:t>
            </a:r>
            <a:r>
              <a:rPr lang="pt-BR" dirty="0" err="1"/>
              <a:t>Images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44</a:t>
            </a:fld>
            <a:endParaRPr lang="pt-BR" altLang="x-non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7B224AD-06CE-4749-977E-D98934E83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Help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D46EF0-C050-8042-8922-018DC731DB30}"/>
              </a:ext>
            </a:extLst>
          </p:cNvPr>
          <p:cNvGrpSpPr/>
          <p:nvPr/>
        </p:nvGrpSpPr>
        <p:grpSpPr>
          <a:xfrm>
            <a:off x="5076056" y="1455473"/>
            <a:ext cx="2108269" cy="2589803"/>
            <a:chOff x="362257" y="1556792"/>
            <a:chExt cx="2108269" cy="258980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C1196DF-51BA-5E4D-AADC-1F7AFAD3A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232" y="1556792"/>
              <a:ext cx="1943472" cy="194347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4E90D82-27B0-F44E-90C7-34583DB2F8B0}"/>
                </a:ext>
              </a:extLst>
            </p:cNvPr>
            <p:cNvSpPr txBox="1"/>
            <p:nvPr/>
          </p:nvSpPr>
          <p:spPr>
            <a:xfrm>
              <a:off x="362257" y="3500264"/>
              <a:ext cx="21082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Channels on Slack</a:t>
              </a:r>
            </a:p>
            <a:p>
              <a:pPr algn="ctr"/>
              <a:r>
                <a:rPr 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astropy.slack.com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F367B66B-DBA3-3043-B49C-EFF59E7BB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002" y="4391889"/>
            <a:ext cx="1953394" cy="19533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FA5B903-AF31-0B42-A051-ABF77E084925}"/>
              </a:ext>
            </a:extLst>
          </p:cNvPr>
          <p:cNvSpPr txBox="1"/>
          <p:nvPr/>
        </p:nvSpPr>
        <p:spPr>
          <a:xfrm>
            <a:off x="3221269" y="5045420"/>
            <a:ext cx="4365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AstroPy</a:t>
            </a:r>
            <a:r>
              <a:rPr lang="en-US" dirty="0"/>
              <a:t> on GitHub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https://github.com/astropy/astropy/issues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1E97D8A-766E-4649-8849-AD86D12698C7}"/>
              </a:ext>
            </a:extLst>
          </p:cNvPr>
          <p:cNvGrpSpPr/>
          <p:nvPr/>
        </p:nvGrpSpPr>
        <p:grpSpPr>
          <a:xfrm>
            <a:off x="1547664" y="1455473"/>
            <a:ext cx="2629823" cy="2631867"/>
            <a:chOff x="4750734" y="1394473"/>
            <a:chExt cx="2629823" cy="263186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ED6C281-1BFD-DA43-9D91-068C21DA4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9781" y="1394473"/>
              <a:ext cx="1971729" cy="197172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6F5FC61-BFB1-E34D-98C5-3E3AFF8A7FA2}"/>
                </a:ext>
              </a:extLst>
            </p:cNvPr>
            <p:cNvSpPr txBox="1"/>
            <p:nvPr/>
          </p:nvSpPr>
          <p:spPr>
            <a:xfrm>
              <a:off x="4750734" y="3380009"/>
              <a:ext cx="26298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Official Documentation</a:t>
              </a:r>
            </a:p>
            <a:p>
              <a:pPr algn="ctr"/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https://www.astropy.org/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6104483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54C37-139D-8240-B8B7-26A6CB951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C6C84A-22EA-DE47-A964-D10874AF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F56B-8B69-DD46-AEC3-B7B64152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45</a:t>
            </a:fld>
            <a:endParaRPr lang="pt-BR" altLang="x-none"/>
          </a:p>
        </p:txBody>
      </p:sp>
      <p:pic>
        <p:nvPicPr>
          <p:cNvPr id="13" name="Picture 2" descr="http://images.sodahead.com/polls/003654585/643845792_Icon_round_Question_mark_answer_8_xlarge.png">
            <a:extLst>
              <a:ext uri="{FF2B5EF4-FFF2-40B4-BE49-F238E27FC236}">
                <a16:creationId xmlns:a16="http://schemas.microsoft.com/office/drawing/2014/main" id="{34327774-DBC3-FE45-8D84-492740EBC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412875"/>
            <a:ext cx="4464050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EE0DBDA2-3DD3-A747-A4AF-82A9C8D22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888" y="404813"/>
            <a:ext cx="7427912" cy="720725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31154526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5</a:t>
            </a:fld>
            <a:endParaRPr lang="pt-BR" altLang="x-non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58A6EC-6C85-EF4C-9ED4-0B3119B7A2B0}"/>
              </a:ext>
            </a:extLst>
          </p:cNvPr>
          <p:cNvSpPr/>
          <p:nvPr/>
        </p:nvSpPr>
        <p:spPr>
          <a:xfrm>
            <a:off x="2317568" y="5805264"/>
            <a:ext cx="4600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https://www.astropy.org/affiliated/index.html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87D963-7235-EA4D-97D6-9280E3C0C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1422607"/>
            <a:ext cx="1070289" cy="1070289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5F01ED2-506F-C640-A6F6-6696E6EBEAC6}"/>
              </a:ext>
            </a:extLst>
          </p:cNvPr>
          <p:cNvSpPr/>
          <p:nvPr/>
        </p:nvSpPr>
        <p:spPr>
          <a:xfrm>
            <a:off x="350168" y="2583490"/>
            <a:ext cx="8336632" cy="2967084"/>
          </a:xfrm>
          <a:prstGeom prst="roundRect">
            <a:avLst>
              <a:gd name="adj" fmla="val 23142"/>
            </a:avLst>
          </a:prstGeom>
          <a:gradFill>
            <a:gsLst>
              <a:gs pos="0">
                <a:srgbClr val="FF0504">
                  <a:alpha val="25000"/>
                </a:srgbClr>
              </a:gs>
              <a:gs pos="100000">
                <a:srgbClr val="FE8700">
                  <a:alpha val="25000"/>
                </a:srgbClr>
              </a:gs>
            </a:gsLst>
            <a:lin ang="180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E05FC61-930A-1446-BEC9-80B20810FA60}"/>
              </a:ext>
            </a:extLst>
          </p:cNvPr>
          <p:cNvSpPr/>
          <p:nvPr/>
        </p:nvSpPr>
        <p:spPr>
          <a:xfrm>
            <a:off x="350168" y="2583490"/>
            <a:ext cx="4324693" cy="2967084"/>
          </a:xfrm>
          <a:prstGeom prst="roundRect">
            <a:avLst>
              <a:gd name="adj" fmla="val 24022"/>
            </a:avLst>
          </a:prstGeom>
          <a:gradFill>
            <a:gsLst>
              <a:gs pos="0">
                <a:srgbClr val="FF0504">
                  <a:alpha val="25000"/>
                </a:srgbClr>
              </a:gs>
              <a:gs pos="100000">
                <a:srgbClr val="FE8700">
                  <a:alpha val="25000"/>
                </a:srgbClr>
              </a:gs>
            </a:gsLst>
            <a:lin ang="180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16B2FF-5CE2-ED43-A839-729A3D6382F3}"/>
              </a:ext>
            </a:extLst>
          </p:cNvPr>
          <p:cNvSpPr txBox="1"/>
          <p:nvPr/>
        </p:nvSpPr>
        <p:spPr>
          <a:xfrm>
            <a:off x="539552" y="3222884"/>
            <a:ext cx="3877985" cy="222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lnSpc>
                <a:spcPct val="200000"/>
              </a:lnSpc>
            </a:pPr>
            <a:r>
              <a:rPr lang="en-US" dirty="0" err="1"/>
              <a:t>astropy</a:t>
            </a:r>
            <a:r>
              <a:rPr lang="en-US" dirty="0"/>
              <a:t>-core			</a:t>
            </a:r>
            <a:r>
              <a:rPr lang="en-US" dirty="0" err="1"/>
              <a:t>astroquery</a:t>
            </a:r>
            <a:r>
              <a:rPr lang="en-US" dirty="0"/>
              <a:t>	</a:t>
            </a:r>
          </a:p>
          <a:p>
            <a:pPr defTabSz="457200">
              <a:lnSpc>
                <a:spcPct val="200000"/>
              </a:lnSpc>
            </a:pPr>
            <a:r>
              <a:rPr lang="en-US" dirty="0"/>
              <a:t>	</a:t>
            </a:r>
            <a:r>
              <a:rPr lang="en-US" dirty="0" err="1"/>
              <a:t>astropy-healpix</a:t>
            </a:r>
            <a:r>
              <a:rPr lang="en-US" dirty="0"/>
              <a:t>		</a:t>
            </a:r>
            <a:r>
              <a:rPr lang="en-US" dirty="0" err="1"/>
              <a:t>ccdproc</a:t>
            </a:r>
            <a:endParaRPr lang="en-US" dirty="0"/>
          </a:p>
          <a:p>
            <a:pPr defTabSz="457200">
              <a:lnSpc>
                <a:spcPct val="200000"/>
              </a:lnSpc>
            </a:pPr>
            <a:r>
              <a:rPr lang="en-US" dirty="0" err="1"/>
              <a:t>photutils</a:t>
            </a:r>
            <a:r>
              <a:rPr lang="en-US" dirty="0"/>
              <a:t> 			regions		</a:t>
            </a:r>
          </a:p>
          <a:p>
            <a:pPr defTabSz="457200">
              <a:lnSpc>
                <a:spcPct val="200000"/>
              </a:lnSpc>
            </a:pPr>
            <a:r>
              <a:rPr lang="en-US" dirty="0"/>
              <a:t>	</a:t>
            </a:r>
            <a:r>
              <a:rPr lang="en-US" dirty="0" err="1"/>
              <a:t>reproject</a:t>
            </a:r>
            <a:r>
              <a:rPr lang="en-US" dirty="0"/>
              <a:t>				</a:t>
            </a:r>
            <a:r>
              <a:rPr lang="en-US" dirty="0" err="1"/>
              <a:t>specutils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820BED-B092-F449-8268-8F9190CC3B99}"/>
              </a:ext>
            </a:extLst>
          </p:cNvPr>
          <p:cNvSpPr txBox="1"/>
          <p:nvPr/>
        </p:nvSpPr>
        <p:spPr>
          <a:xfrm>
            <a:off x="971600" y="2679303"/>
            <a:ext cx="3302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Coordinated Packages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318B03-8473-7140-B2D3-8ACC775240B9}"/>
              </a:ext>
            </a:extLst>
          </p:cNvPr>
          <p:cNvSpPr txBox="1"/>
          <p:nvPr/>
        </p:nvSpPr>
        <p:spPr>
          <a:xfrm>
            <a:off x="5281633" y="2685185"/>
            <a:ext cx="2798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Affiliated Packages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08FF44-1A46-664F-85B7-1019DBD5691C}"/>
              </a:ext>
            </a:extLst>
          </p:cNvPr>
          <p:cNvSpPr txBox="1"/>
          <p:nvPr/>
        </p:nvSpPr>
        <p:spPr>
          <a:xfrm>
            <a:off x="4771831" y="3212976"/>
            <a:ext cx="3914969" cy="2222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200000"/>
              </a:lnSpc>
            </a:pPr>
            <a:r>
              <a:rPr lang="en-US" dirty="0"/>
              <a:t>	</a:t>
            </a:r>
            <a:r>
              <a:rPr lang="en-US" dirty="0" err="1"/>
              <a:t>APLpy</a:t>
            </a:r>
            <a:r>
              <a:rPr lang="en-US" dirty="0"/>
              <a:t>		Astro-SCRAPPY</a:t>
            </a:r>
          </a:p>
          <a:p>
            <a:pPr marL="12700" defTabSz="457200">
              <a:lnSpc>
                <a:spcPct val="200000"/>
              </a:lnSpc>
            </a:pPr>
            <a:r>
              <a:rPr lang="en-US" dirty="0" err="1"/>
              <a:t>astroML</a:t>
            </a:r>
            <a:r>
              <a:rPr lang="en-US" dirty="0"/>
              <a:t>		… 		</a:t>
            </a:r>
            <a:r>
              <a:rPr lang="en-US" dirty="0" err="1"/>
              <a:t>ginga</a:t>
            </a:r>
            <a:r>
              <a:rPr lang="en-US" dirty="0"/>
              <a:t>			</a:t>
            </a:r>
            <a:r>
              <a:rPr lang="en-US" dirty="0" err="1"/>
              <a:t>imexam</a:t>
            </a:r>
            <a:r>
              <a:rPr lang="en-US" dirty="0"/>
              <a:t>		</a:t>
            </a:r>
            <a:r>
              <a:rPr lang="en-US" dirty="0" err="1"/>
              <a:t>linetools</a:t>
            </a:r>
            <a:endParaRPr lang="en-US" dirty="0"/>
          </a:p>
          <a:p>
            <a:pPr marL="12700" defTabSz="457200">
              <a:lnSpc>
                <a:spcPct val="200000"/>
              </a:lnSpc>
            </a:pPr>
            <a:r>
              <a:rPr lang="en-US" dirty="0" err="1"/>
              <a:t>PyVO</a:t>
            </a:r>
            <a:r>
              <a:rPr lang="en-US" dirty="0"/>
              <a:t> 		… and 30 more!	</a:t>
            </a:r>
          </a:p>
        </p:txBody>
      </p:sp>
    </p:spTree>
    <p:extLst>
      <p:ext uri="{BB962C8B-B14F-4D97-AF65-F5344CB8AC3E}">
        <p14:creationId xmlns:p14="http://schemas.microsoft.com/office/powerpoint/2010/main" val="225896243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6</a:t>
            </a:fld>
            <a:endParaRPr lang="pt-BR" altLang="x-non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58A6EC-6C85-EF4C-9ED4-0B3119B7A2B0}"/>
              </a:ext>
            </a:extLst>
          </p:cNvPr>
          <p:cNvSpPr/>
          <p:nvPr/>
        </p:nvSpPr>
        <p:spPr>
          <a:xfrm>
            <a:off x="2317568" y="5805264"/>
            <a:ext cx="4600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https://www.astropy.org/affiliated/index.html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87D963-7235-EA4D-97D6-9280E3C0C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1422607"/>
            <a:ext cx="1070289" cy="1070289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5F01ED2-506F-C640-A6F6-6696E6EBEAC6}"/>
              </a:ext>
            </a:extLst>
          </p:cNvPr>
          <p:cNvSpPr/>
          <p:nvPr/>
        </p:nvSpPr>
        <p:spPr>
          <a:xfrm>
            <a:off x="350168" y="2583490"/>
            <a:ext cx="8336632" cy="2967084"/>
          </a:xfrm>
          <a:prstGeom prst="roundRect">
            <a:avLst>
              <a:gd name="adj" fmla="val 23142"/>
            </a:avLst>
          </a:prstGeom>
          <a:gradFill>
            <a:gsLst>
              <a:gs pos="0">
                <a:srgbClr val="FF0504">
                  <a:alpha val="25000"/>
                </a:srgbClr>
              </a:gs>
              <a:gs pos="100000">
                <a:srgbClr val="FE8700">
                  <a:alpha val="25000"/>
                </a:srgbClr>
              </a:gs>
            </a:gsLst>
            <a:lin ang="180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E05FC61-930A-1446-BEC9-80B20810FA60}"/>
              </a:ext>
            </a:extLst>
          </p:cNvPr>
          <p:cNvSpPr/>
          <p:nvPr/>
        </p:nvSpPr>
        <p:spPr>
          <a:xfrm>
            <a:off x="350168" y="2583490"/>
            <a:ext cx="4324693" cy="2967084"/>
          </a:xfrm>
          <a:prstGeom prst="roundRect">
            <a:avLst>
              <a:gd name="adj" fmla="val 24022"/>
            </a:avLst>
          </a:prstGeom>
          <a:gradFill>
            <a:gsLst>
              <a:gs pos="0">
                <a:srgbClr val="FF0504">
                  <a:alpha val="25000"/>
                </a:srgbClr>
              </a:gs>
              <a:gs pos="100000">
                <a:srgbClr val="FE8700">
                  <a:alpha val="25000"/>
                </a:srgbClr>
              </a:gs>
            </a:gsLst>
            <a:lin ang="180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16B2FF-5CE2-ED43-A839-729A3D6382F3}"/>
              </a:ext>
            </a:extLst>
          </p:cNvPr>
          <p:cNvSpPr txBox="1"/>
          <p:nvPr/>
        </p:nvSpPr>
        <p:spPr>
          <a:xfrm>
            <a:off x="539552" y="3222884"/>
            <a:ext cx="3877985" cy="2222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lnSpc>
                <a:spcPct val="200000"/>
              </a:lnSpc>
            </a:pPr>
            <a:r>
              <a:rPr lang="en-US" dirty="0" err="1"/>
              <a:t>astropy</a:t>
            </a:r>
            <a:r>
              <a:rPr lang="en-US" dirty="0"/>
              <a:t>-core			</a:t>
            </a:r>
            <a:r>
              <a:rPr lang="en-US" dirty="0" err="1"/>
              <a:t>astroquery</a:t>
            </a:r>
            <a:r>
              <a:rPr lang="en-US" dirty="0"/>
              <a:t>	</a:t>
            </a:r>
          </a:p>
          <a:p>
            <a:pPr defTabSz="457200">
              <a:lnSpc>
                <a:spcPct val="200000"/>
              </a:lnSpc>
            </a:pPr>
            <a:r>
              <a:rPr lang="en-US" dirty="0"/>
              <a:t>	</a:t>
            </a:r>
            <a:r>
              <a:rPr lang="en-US" dirty="0" err="1"/>
              <a:t>astropy-healpix</a:t>
            </a:r>
            <a:r>
              <a:rPr lang="en-US" dirty="0"/>
              <a:t>		</a:t>
            </a:r>
            <a:r>
              <a:rPr lang="en-US" dirty="0" err="1"/>
              <a:t>ccdproc</a:t>
            </a:r>
            <a:endParaRPr lang="en-US" dirty="0"/>
          </a:p>
          <a:p>
            <a:pPr defTabSz="457200">
              <a:lnSpc>
                <a:spcPct val="200000"/>
              </a:lnSpc>
            </a:pPr>
            <a:r>
              <a:rPr lang="en-US" dirty="0" err="1"/>
              <a:t>photutils</a:t>
            </a:r>
            <a:r>
              <a:rPr lang="en-US" dirty="0"/>
              <a:t> 			regions		</a:t>
            </a:r>
          </a:p>
          <a:p>
            <a:pPr defTabSz="457200">
              <a:lnSpc>
                <a:spcPct val="200000"/>
              </a:lnSpc>
            </a:pPr>
            <a:r>
              <a:rPr lang="en-US" dirty="0"/>
              <a:t>	</a:t>
            </a:r>
            <a:r>
              <a:rPr lang="en-US" dirty="0" err="1"/>
              <a:t>reproject</a:t>
            </a:r>
            <a:r>
              <a:rPr lang="en-US" dirty="0"/>
              <a:t>				</a:t>
            </a:r>
            <a:r>
              <a:rPr lang="en-US" dirty="0" err="1"/>
              <a:t>specutils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820BED-B092-F449-8268-8F9190CC3B99}"/>
              </a:ext>
            </a:extLst>
          </p:cNvPr>
          <p:cNvSpPr txBox="1"/>
          <p:nvPr/>
        </p:nvSpPr>
        <p:spPr>
          <a:xfrm>
            <a:off x="971600" y="2679303"/>
            <a:ext cx="3302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Coordinated Packages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318B03-8473-7140-B2D3-8ACC775240B9}"/>
              </a:ext>
            </a:extLst>
          </p:cNvPr>
          <p:cNvSpPr txBox="1"/>
          <p:nvPr/>
        </p:nvSpPr>
        <p:spPr>
          <a:xfrm>
            <a:off x="5281633" y="2685185"/>
            <a:ext cx="2798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Affiliated Packages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08FF44-1A46-664F-85B7-1019DBD5691C}"/>
              </a:ext>
            </a:extLst>
          </p:cNvPr>
          <p:cNvSpPr txBox="1"/>
          <p:nvPr/>
        </p:nvSpPr>
        <p:spPr>
          <a:xfrm>
            <a:off x="4771831" y="3212976"/>
            <a:ext cx="3914969" cy="2222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200000"/>
              </a:lnSpc>
            </a:pPr>
            <a:r>
              <a:rPr lang="en-US" dirty="0"/>
              <a:t>	</a:t>
            </a:r>
            <a:r>
              <a:rPr lang="en-US" dirty="0" err="1"/>
              <a:t>APLpy</a:t>
            </a:r>
            <a:r>
              <a:rPr lang="en-US" dirty="0"/>
              <a:t>		Astro-SCRAPPY</a:t>
            </a:r>
          </a:p>
          <a:p>
            <a:pPr marL="12700" defTabSz="457200">
              <a:lnSpc>
                <a:spcPct val="200000"/>
              </a:lnSpc>
            </a:pPr>
            <a:r>
              <a:rPr lang="en-US" dirty="0" err="1"/>
              <a:t>astroML</a:t>
            </a:r>
            <a:r>
              <a:rPr lang="en-US" dirty="0"/>
              <a:t>		… 		</a:t>
            </a:r>
            <a:r>
              <a:rPr lang="en-US" dirty="0" err="1"/>
              <a:t>ginga</a:t>
            </a:r>
            <a:r>
              <a:rPr lang="en-US" dirty="0"/>
              <a:t>			</a:t>
            </a:r>
            <a:r>
              <a:rPr lang="en-US" dirty="0" err="1"/>
              <a:t>imexam</a:t>
            </a:r>
            <a:r>
              <a:rPr lang="en-US" dirty="0"/>
              <a:t>		</a:t>
            </a:r>
            <a:r>
              <a:rPr lang="en-US" dirty="0" err="1"/>
              <a:t>linetools</a:t>
            </a:r>
            <a:endParaRPr lang="en-US" dirty="0"/>
          </a:p>
          <a:p>
            <a:pPr marL="12700" defTabSz="457200">
              <a:lnSpc>
                <a:spcPct val="200000"/>
              </a:lnSpc>
            </a:pPr>
            <a:r>
              <a:rPr lang="en-US" dirty="0" err="1"/>
              <a:t>PyVO</a:t>
            </a:r>
            <a:r>
              <a:rPr lang="en-US" dirty="0"/>
              <a:t> 		… and 30 more!	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66A810BF-E6FA-5848-AB45-E762D5B31D40}"/>
              </a:ext>
            </a:extLst>
          </p:cNvPr>
          <p:cNvSpPr/>
          <p:nvPr/>
        </p:nvSpPr>
        <p:spPr>
          <a:xfrm rot="10800000">
            <a:off x="2701994" y="1480406"/>
            <a:ext cx="936104" cy="954690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5B06AF28-314D-0742-A69D-7F3D061E8520}"/>
              </a:ext>
            </a:extLst>
          </p:cNvPr>
          <p:cNvSpPr/>
          <p:nvPr/>
        </p:nvSpPr>
        <p:spPr>
          <a:xfrm>
            <a:off x="5568079" y="1480406"/>
            <a:ext cx="936104" cy="95469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0FEA4E-F5C6-7544-A2AA-EFDECBB332A5}"/>
              </a:ext>
            </a:extLst>
          </p:cNvPr>
          <p:cNvSpPr txBox="1"/>
          <p:nvPr/>
        </p:nvSpPr>
        <p:spPr>
          <a:xfrm>
            <a:off x="250623" y="1496086"/>
            <a:ext cx="23326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dirty="0"/>
              <a:t>Open Source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dirty="0"/>
              <a:t>Community driven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dirty="0"/>
              <a:t>Mature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E97279-6C8D-4348-9BB7-C9B542A40C27}"/>
              </a:ext>
            </a:extLst>
          </p:cNvPr>
          <p:cNvSpPr txBox="1"/>
          <p:nvPr/>
        </p:nvSpPr>
        <p:spPr>
          <a:xfrm>
            <a:off x="6667676" y="1629794"/>
            <a:ext cx="2089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dirty="0"/>
              <a:t>API Changes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dirty="0"/>
              <a:t>Limited Support</a:t>
            </a:r>
          </a:p>
        </p:txBody>
      </p:sp>
    </p:spTree>
    <p:extLst>
      <p:ext uri="{BB962C8B-B14F-4D97-AF65-F5344CB8AC3E}">
        <p14:creationId xmlns:p14="http://schemas.microsoft.com/office/powerpoint/2010/main" val="56649855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7</a:t>
            </a:fld>
            <a:endParaRPr lang="pt-BR" altLang="x-non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F14B67-316F-554E-AAA4-497F80918F2F}"/>
              </a:ext>
            </a:extLst>
          </p:cNvPr>
          <p:cNvSpPr txBox="1"/>
          <p:nvPr/>
        </p:nvSpPr>
        <p:spPr>
          <a:xfrm>
            <a:off x="312821" y="2276872"/>
            <a:ext cx="447520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hlinkClick r:id="rId3"/>
              </a:rPr>
              <a:t>FITS </a:t>
            </a:r>
            <a:r>
              <a:rPr lang="en-US" sz="2400" dirty="0" err="1">
                <a:hlinkClick r:id="rId3"/>
              </a:rPr>
              <a:t>Input/Output</a:t>
            </a:r>
            <a:endParaRPr lang="en-US" sz="2400" dirty="0"/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Image Display</a:t>
            </a:r>
            <a:endParaRPr lang="en-US" sz="2400" dirty="0"/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Image Analysis with </a:t>
            </a:r>
            <a:r>
              <a:rPr lang="en-US" sz="2400" dirty="0" err="1">
                <a:latin typeface="Roboto Mono" pitchFamily="2" charset="0"/>
                <a:ea typeface="Roboto Mono" pitchFamily="2" charset="0"/>
                <a:hlinkClick r:id="rId5"/>
              </a:rPr>
              <a:t>imexam</a:t>
            </a:r>
            <a:endParaRPr lang="en-US" sz="2400" dirty="0">
              <a:latin typeface="Roboto Mono" pitchFamily="2" charset="0"/>
              <a:ea typeface="Roboto Mono" pitchFamily="2" charset="0"/>
            </a:endParaRP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Photometry with </a:t>
            </a:r>
            <a:r>
              <a:rPr lang="en-US" sz="2400" dirty="0" err="1">
                <a:latin typeface="Roboto Mono" pitchFamily="2" charset="0"/>
                <a:ea typeface="Roboto Mono" pitchFamily="2" charset="0"/>
                <a:hlinkClick r:id="rId6"/>
              </a:rPr>
              <a:t>photutils</a:t>
            </a:r>
            <a:endParaRPr lang="en-US" sz="2400" dirty="0">
              <a:latin typeface="Roboto Mono" pitchFamily="2" charset="0"/>
              <a:ea typeface="Roboto Mo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81980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1FA135-379D-2D4E-BF3F-D53B9A0066CF}"/>
              </a:ext>
            </a:extLst>
          </p:cNvPr>
          <p:cNvSpPr/>
          <p:nvPr/>
        </p:nvSpPr>
        <p:spPr>
          <a:xfrm>
            <a:off x="179512" y="1772816"/>
            <a:ext cx="6480720" cy="35548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from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astropy.io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fits 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 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data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fits.getdata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simple_image.fits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print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data.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__class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__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&lt;class '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numpy.ndarray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'&gt;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solidFill>
                <a:schemeClr val="bg1">
                  <a:lumMod val="65000"/>
                </a:schemeClr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print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data.shape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(2149, 3245)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solidFill>
                <a:srgbClr val="318BEE"/>
              </a:solidFill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8</a:t>
            </a:fld>
            <a:endParaRPr lang="pt-BR" altLang="x-none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D4869A-DCF7-844B-A5B8-D480F6E0B87D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 err="1">
                <a:latin typeface="Lato" charset="0"/>
              </a:rPr>
              <a:t>reading</a:t>
            </a:r>
            <a:r>
              <a:rPr lang="pt-BR" altLang="x-none" sz="2800" dirty="0">
                <a:latin typeface="Lato" charset="0"/>
              </a:rPr>
              <a:t> header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9323347C-2ECE-7947-BA0E-7785034B2103}"/>
              </a:ext>
            </a:extLst>
          </p:cNvPr>
          <p:cNvSpPr/>
          <p:nvPr/>
        </p:nvSpPr>
        <p:spPr>
          <a:xfrm flipH="1">
            <a:off x="5849416" y="2191651"/>
            <a:ext cx="2971056" cy="949317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 Mono" pitchFamily="2" charset="0"/>
                <a:ea typeface="Roboto Mono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getdata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latin typeface="Roboto Mono" pitchFamily="2" charset="0"/>
              <a:ea typeface="Roboto Mono" pitchFamily="2" charset="0"/>
            </a:endParaRPr>
          </a:p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Fits to NumPy Array 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8E0DE6F7-792C-0C43-AB23-8CADC6FB80C7}"/>
              </a:ext>
            </a:extLst>
          </p:cNvPr>
          <p:cNvSpPr/>
          <p:nvPr/>
        </p:nvSpPr>
        <p:spPr>
          <a:xfrm flipH="1">
            <a:off x="4427984" y="3199763"/>
            <a:ext cx="4392488" cy="949317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Check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Roboto Mono" pitchFamily="2" charset="0"/>
                <a:ea typeface="Roboto Mono" pitchFamily="2" charset="0"/>
              </a:rPr>
              <a:t>__class__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attribute</a:t>
            </a: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8DE55DBC-555C-AB4F-996F-6C624A6E56AE}"/>
              </a:ext>
            </a:extLst>
          </p:cNvPr>
          <p:cNvSpPr/>
          <p:nvPr/>
        </p:nvSpPr>
        <p:spPr>
          <a:xfrm flipH="1">
            <a:off x="2771799" y="4219471"/>
            <a:ext cx="6035609" cy="949317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Access shape</a:t>
            </a:r>
          </a:p>
        </p:txBody>
      </p:sp>
    </p:spTree>
    <p:extLst>
      <p:ext uri="{BB962C8B-B14F-4D97-AF65-F5344CB8AC3E}">
        <p14:creationId xmlns:p14="http://schemas.microsoft.com/office/powerpoint/2010/main" val="340232888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x-none" dirty="0" err="1">
                <a:latin typeface="Lato" charset="0"/>
              </a:rPr>
              <a:t>AstroPy</a:t>
            </a:r>
            <a:endParaRPr lang="pt-BR" altLang="x-none" dirty="0">
              <a:latin typeface="Lato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2019/08/13</a:t>
            </a:r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/>
              <a:t>PTS2019 - AstroPy: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4FF9B-96D5-6844-86ED-F56F6997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AA0B-38DC-8943-9C5D-D77398DF067C}" type="slidenum">
              <a:rPr lang="pt-BR" altLang="x-none" smtClean="0"/>
              <a:pPr/>
              <a:t>9</a:t>
            </a:fld>
            <a:endParaRPr lang="pt-BR" altLang="x-non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1FA135-379D-2D4E-BF3F-D53B9A0066CF}"/>
              </a:ext>
            </a:extLst>
          </p:cNvPr>
          <p:cNvSpPr/>
          <p:nvPr/>
        </p:nvSpPr>
        <p:spPr>
          <a:xfrm>
            <a:off x="179512" y="1772816"/>
            <a:ext cx="6480720" cy="42627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from 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astropy.io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import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fits </a:t>
            </a:r>
            <a:r>
              <a:rPr lang="en-US" dirty="0">
                <a:solidFill>
                  <a:srgbClr val="F2F2F2"/>
                </a:solidFill>
                <a:latin typeface="Roboto Mono" pitchFamily="2" charset="0"/>
                <a:ea typeface="Roboto Mono" pitchFamily="2" charset="0"/>
              </a:rPr>
              <a:t> 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Roboto Mono" pitchFamily="2" charset="0"/>
                <a:ea typeface="Roboto Mono" pitchFamily="2" charset="0"/>
              </a:rPr>
              <a:t>header </a:t>
            </a:r>
            <a:r>
              <a:rPr lang="en-US" dirty="0">
                <a:solidFill>
                  <a:srgbClr val="AA22FF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fits.getheader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 err="1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simple_image.fits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print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header.</a:t>
            </a:r>
            <a:r>
              <a:rPr lang="en-US" dirty="0" err="1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__class</a:t>
            </a:r>
            <a:r>
              <a:rPr lang="en-US" dirty="0">
                <a:solidFill>
                  <a:srgbClr val="0070C0"/>
                </a:solidFill>
                <a:latin typeface="Roboto Mono" pitchFamily="2" charset="0"/>
                <a:ea typeface="Roboto Mono" pitchFamily="2" charset="0"/>
              </a:rPr>
              <a:t>__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&lt;class '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astropy.io.fits.header.Header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'&gt;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solidFill>
                <a:schemeClr val="bg1">
                  <a:lumMod val="65000"/>
                </a:schemeClr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print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(header[</a:t>
            </a:r>
            <a:r>
              <a:rPr lang="en-US" dirty="0">
                <a:solidFill>
                  <a:srgbClr val="C00000"/>
                </a:solidFill>
                <a:latin typeface="Roboto Mono" pitchFamily="2" charset="0"/>
                <a:ea typeface="Roboto Mono" pitchFamily="2" charset="0"/>
              </a:rPr>
              <a:t>"INSTRUME"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])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GMOS-S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>
              <a:solidFill>
                <a:schemeClr val="bg1">
                  <a:lumMod val="65000"/>
                </a:schemeClr>
              </a:solidFill>
              <a:latin typeface="Roboto Mono" pitchFamily="2" charset="0"/>
              <a:ea typeface="Roboto Mono" pitchFamily="2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print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>
                <a:solidFill>
                  <a:srgbClr val="088000"/>
                </a:solidFill>
                <a:latin typeface="Roboto Mono" pitchFamily="2" charset="0"/>
                <a:ea typeface="Roboto Mono" pitchFamily="2" charset="0"/>
              </a:rPr>
              <a:t>list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</a:t>
            </a:r>
            <a:r>
              <a:rPr lang="en-US" dirty="0" err="1">
                <a:latin typeface="Roboto Mono" pitchFamily="2" charset="0"/>
                <a:ea typeface="Roboto Mono" pitchFamily="2" charset="0"/>
              </a:rPr>
              <a:t>header.keys</a:t>
            </a:r>
            <a:r>
              <a:rPr lang="en-US" dirty="0">
                <a:latin typeface="Roboto Mono" pitchFamily="2" charset="0"/>
                <a:ea typeface="Roboto Mono" pitchFamily="2" charset="0"/>
              </a:rPr>
              <a:t>()))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Mono" pitchFamily="2" charset="0"/>
                <a:ea typeface="Roboto Mono" pitchFamily="2" charset="0"/>
              </a:rPr>
              <a:t>['SIMPLE', 'BITPIX', 'NAXIS', 'EXTEND’, ...]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D4869A-DCF7-844B-A5B8-D480F6E0B87D}"/>
              </a:ext>
            </a:extLst>
          </p:cNvPr>
          <p:cNvSpPr txBox="1">
            <a:spLocks/>
          </p:cNvSpPr>
          <p:nvPr/>
        </p:nvSpPr>
        <p:spPr bwMode="auto">
          <a:xfrm>
            <a:off x="1411288" y="557213"/>
            <a:ext cx="74279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pt-BR" altLang="x-none" sz="2800" dirty="0" err="1">
                <a:latin typeface="Lato" charset="0"/>
              </a:rPr>
              <a:t>reading</a:t>
            </a:r>
            <a:r>
              <a:rPr lang="pt-BR" altLang="x-none" sz="2800" dirty="0">
                <a:latin typeface="Lato" charset="0"/>
              </a:rPr>
              <a:t> header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1641810C-104C-E144-9161-89CD52E32A8F}"/>
              </a:ext>
            </a:extLst>
          </p:cNvPr>
          <p:cNvSpPr/>
          <p:nvPr/>
        </p:nvSpPr>
        <p:spPr>
          <a:xfrm flipH="1">
            <a:off x="6372200" y="2047752"/>
            <a:ext cx="2664502" cy="1263541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 Mono" pitchFamily="2" charset="0"/>
                <a:ea typeface="Roboto Mono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getheader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latin typeface="Roboto Mono" pitchFamily="2" charset="0"/>
              <a:ea typeface="Roboto Mono" pitchFamily="2" charset="0"/>
            </a:endParaRPr>
          </a:p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Reads </a:t>
            </a:r>
          </a:p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metadata/header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AA52A100-A200-9146-B8C6-BFE2EC9B4CC1}"/>
              </a:ext>
            </a:extLst>
          </p:cNvPr>
          <p:cNvSpPr/>
          <p:nvPr/>
        </p:nvSpPr>
        <p:spPr>
          <a:xfrm flipH="1">
            <a:off x="5796136" y="4268521"/>
            <a:ext cx="3238741" cy="369961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Access info as dictionary</a:t>
            </a: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086A37B1-B62D-AC4A-80D7-E3D8F0E236EC}"/>
              </a:ext>
            </a:extLst>
          </p:cNvPr>
          <p:cNvSpPr/>
          <p:nvPr/>
        </p:nvSpPr>
        <p:spPr>
          <a:xfrm flipH="1">
            <a:off x="5796136" y="3401248"/>
            <a:ext cx="3238741" cy="369961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Check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Roboto Mono" pitchFamily="2" charset="0"/>
                <a:ea typeface="Roboto Mono" pitchFamily="2" charset="0"/>
              </a:rPr>
              <a:t>__class__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attribute</a:t>
            </a:r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id="{7EE5705D-6D68-3948-B4C3-304DAD950558}"/>
              </a:ext>
            </a:extLst>
          </p:cNvPr>
          <p:cNvSpPr/>
          <p:nvPr/>
        </p:nvSpPr>
        <p:spPr>
          <a:xfrm flipH="1">
            <a:off x="6456550" y="5438599"/>
            <a:ext cx="2507938" cy="369961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List all keys (cards)</a:t>
            </a:r>
          </a:p>
        </p:txBody>
      </p:sp>
    </p:spTree>
    <p:extLst>
      <p:ext uri="{BB962C8B-B14F-4D97-AF65-F5344CB8AC3E}">
        <p14:creationId xmlns:p14="http://schemas.microsoft.com/office/powerpoint/2010/main" val="58448702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itle Slid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mpty with titl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57556</TotalTime>
  <Words>2427</Words>
  <Application>Microsoft Macintosh PowerPoint</Application>
  <PresentationFormat>On-screen Show (4:3)</PresentationFormat>
  <Paragraphs>671</Paragraphs>
  <Slides>45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Lato</vt:lpstr>
      <vt:lpstr>Monaco</vt:lpstr>
      <vt:lpstr>Roboto Mono</vt:lpstr>
      <vt:lpstr>Title Slide</vt:lpstr>
      <vt:lpstr>Empty with title</vt:lpstr>
      <vt:lpstr>Python Tutorial Series 2019 AstroPy Working with Images</vt:lpstr>
      <vt:lpstr>Zen of Python</vt:lpstr>
      <vt:lpstr>Previously...</vt:lpstr>
      <vt:lpstr>Data Analysis and Visualization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AstroPy</vt:lpstr>
      <vt:lpstr>imexam</vt:lpstr>
      <vt:lpstr>imexam</vt:lpstr>
      <vt:lpstr>imexam</vt:lpstr>
      <vt:lpstr>imexam</vt:lpstr>
      <vt:lpstr>imexam</vt:lpstr>
      <vt:lpstr>imexam</vt:lpstr>
      <vt:lpstr>imexam</vt:lpstr>
      <vt:lpstr>imexam</vt:lpstr>
      <vt:lpstr>photutils</vt:lpstr>
      <vt:lpstr>photutils</vt:lpstr>
      <vt:lpstr>photutils</vt:lpstr>
      <vt:lpstr>photutils</vt:lpstr>
      <vt:lpstr>photutils</vt:lpstr>
      <vt:lpstr>photutils</vt:lpstr>
      <vt:lpstr>photutils</vt:lpstr>
      <vt:lpstr>photutils</vt:lpstr>
      <vt:lpstr>photutils</vt:lpstr>
      <vt:lpstr>photutils</vt:lpstr>
      <vt:lpstr>photutils</vt:lpstr>
      <vt:lpstr>Getting Help</vt:lpstr>
      <vt:lpstr>Questions?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Bruno Quint</dc:creator>
  <cp:lastModifiedBy>Bruno Quint</cp:lastModifiedBy>
  <cp:revision>745</cp:revision>
  <cp:lastPrinted>2019-06-18T14:55:09Z</cp:lastPrinted>
  <dcterms:created xsi:type="dcterms:W3CDTF">2015-09-26T21:55:49Z</dcterms:created>
  <dcterms:modified xsi:type="dcterms:W3CDTF">2019-08-12T15:11:59Z</dcterms:modified>
</cp:coreProperties>
</file>